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1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media/image35.jpeg" ContentType="image/jpeg"/>
  <Override PartName="/ppt/media/image29.jpeg" ContentType="image/jpeg"/>
  <Override PartName="/ppt/media/image26.png" ContentType="image/png"/>
  <Override PartName="/ppt/media/image19.wmf" ContentType="image/x-wmf"/>
  <Override PartName="/ppt/media/image24.png" ContentType="image/png"/>
  <Override PartName="/ppt/media/image49.png" ContentType="image/png"/>
  <Override PartName="/ppt/media/image5.png" ContentType="image/png"/>
  <Override PartName="/ppt/media/image4.png" ContentType="image/png"/>
  <Override PartName="/ppt/media/image6.png" ContentType="image/png"/>
  <Override PartName="/ppt/media/image8.png" ContentType="image/png"/>
  <Override PartName="/ppt/media/image7.png" ContentType="image/png"/>
  <Override PartName="/ppt/media/image9.png" ContentType="image/png"/>
  <Override PartName="/ppt/media/image36.png" ContentType="image/png"/>
  <Override PartName="/ppt/media/image11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13.png" ContentType="image/png"/>
  <Override PartName="/ppt/media/image15.png" ContentType="image/png"/>
  <Override PartName="/ppt/media/image16.png" ContentType="image/png"/>
  <Override PartName="/ppt/media/image42.png" ContentType="image/png"/>
  <Override PartName="/ppt/media/image52.png" ContentType="image/png"/>
  <Override PartName="/ppt/media/image53.png" ContentType="image/png"/>
  <Override PartName="/ppt/media/image44.png" ContentType="image/png"/>
  <Override PartName="/ppt/media/image51.png" ContentType="image/png"/>
  <Override PartName="/ppt/media/image43.png" ContentType="image/png"/>
  <Override PartName="/ppt/media/image50.png" ContentType="image/png"/>
  <Override PartName="/ppt/media/image12.png" ContentType="image/png"/>
  <Override PartName="/ppt/media/image10.png" ContentType="image/png"/>
  <Override PartName="/ppt/media/image2.jpeg" ContentType="image/jpeg"/>
  <Override PartName="/ppt/media/image1.jpeg" ContentType="image/jpeg"/>
  <Override PartName="/ppt/media/image3.jpeg" ContentType="image/jpeg"/>
  <Override PartName="/ppt/media/image17.png" ContentType="image/png"/>
  <Override PartName="/ppt/media/image18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38.jpeg" ContentType="image/jpeg"/>
  <Override PartName="/ppt/media/image14.png" ContentType="image/png"/>
  <Override PartName="/ppt/media/image37.jpeg" ContentType="image/jpeg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1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14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>
          <a:xfrm>
            <a:off x="-31680" y="4321080"/>
            <a:ext cx="1394280" cy="780840"/>
          </a:xfrm>
          <a:custGeom>
            <a:avLst/>
            <a:gdLst/>
            <a:ah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595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6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7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9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2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3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07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608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9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0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4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5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6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7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0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1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661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3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4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5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6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73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674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86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7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727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8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9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0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3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39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740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9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52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53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67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9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80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28"/>
          <p:cNvSpPr/>
          <p:nvPr/>
        </p:nvSpPr>
        <p:spPr>
          <a:xfrm>
            <a:off x="-31680" y="4321080"/>
            <a:ext cx="1394280" cy="780840"/>
          </a:xfrm>
          <a:custGeom>
            <a:avLst/>
            <a:gdLst/>
            <a:ah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133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5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146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8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9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199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1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212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4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5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265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77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278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0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1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331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3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344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6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7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397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9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0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3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4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09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410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22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23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463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8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1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75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476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8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9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PlaceHolder 29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roup 1"/>
          <p:cNvGrpSpPr/>
          <p:nvPr/>
        </p:nvGrpSpPr>
        <p:grpSpPr>
          <a:xfrm>
            <a:off x="0" y="228600"/>
            <a:ext cx="1980000" cy="6637680"/>
            <a:chOff x="0" y="228600"/>
            <a:chExt cx="1980000" cy="6637680"/>
          </a:xfrm>
        </p:grpSpPr>
        <p:sp>
          <p:nvSpPr>
            <p:cNvPr id="529" name="CustomShape 2"/>
            <p:cNvSpPr/>
            <p:nvPr/>
          </p:nvSpPr>
          <p:spPr>
            <a:xfrm>
              <a:off x="0" y="2575080"/>
              <a:ext cx="68760" cy="62496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3"/>
            <p:cNvSpPr/>
            <p:nvPr/>
          </p:nvSpPr>
          <p:spPr>
            <a:xfrm>
              <a:off x="89280" y="3156480"/>
              <a:ext cx="448200" cy="232128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4"/>
            <p:cNvSpPr/>
            <p:nvPr/>
          </p:nvSpPr>
          <p:spPr>
            <a:xfrm>
              <a:off x="560520" y="5447160"/>
              <a:ext cx="422280" cy="14191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5"/>
            <p:cNvSpPr/>
            <p:nvPr/>
          </p:nvSpPr>
          <p:spPr>
            <a:xfrm>
              <a:off x="666720" y="6503760"/>
              <a:ext cx="118080" cy="36252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CustomShape 6"/>
            <p:cNvSpPr/>
            <p:nvPr/>
          </p:nvSpPr>
          <p:spPr>
            <a:xfrm>
              <a:off x="69840" y="3201120"/>
              <a:ext cx="569880" cy="332748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CustomShape 7"/>
            <p:cNvSpPr/>
            <p:nvPr/>
          </p:nvSpPr>
          <p:spPr>
            <a:xfrm>
              <a:off x="15480" y="228600"/>
              <a:ext cx="72720" cy="29268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8"/>
            <p:cNvSpPr/>
            <p:nvPr/>
          </p:nvSpPr>
          <p:spPr>
            <a:xfrm>
              <a:off x="54360" y="2944080"/>
              <a:ext cx="53280" cy="4928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9"/>
            <p:cNvSpPr/>
            <p:nvPr/>
          </p:nvSpPr>
          <p:spPr>
            <a:xfrm>
              <a:off x="534960" y="5478840"/>
              <a:ext cx="131040" cy="102384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10"/>
            <p:cNvSpPr/>
            <p:nvPr/>
          </p:nvSpPr>
          <p:spPr>
            <a:xfrm>
              <a:off x="538560" y="1398960"/>
              <a:ext cx="1441440" cy="40471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11"/>
            <p:cNvSpPr/>
            <p:nvPr/>
          </p:nvSpPr>
          <p:spPr>
            <a:xfrm>
              <a:off x="640800" y="6530040"/>
              <a:ext cx="111600" cy="33624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12"/>
            <p:cNvSpPr/>
            <p:nvPr/>
          </p:nvSpPr>
          <p:spPr>
            <a:xfrm>
              <a:off x="534960" y="5359320"/>
              <a:ext cx="24840" cy="2206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0" name="CustomShape 13"/>
            <p:cNvSpPr/>
            <p:nvPr/>
          </p:nvSpPr>
          <p:spPr>
            <a:xfrm>
              <a:off x="590400" y="6244560"/>
              <a:ext cx="164520" cy="6213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41" name="Group 14"/>
          <p:cNvGrpSpPr/>
          <p:nvPr/>
        </p:nvGrpSpPr>
        <p:grpSpPr>
          <a:xfrm>
            <a:off x="20520" y="360"/>
            <a:ext cx="1951200" cy="6851880"/>
            <a:chOff x="20520" y="360"/>
            <a:chExt cx="1951200" cy="6851880"/>
          </a:xfrm>
        </p:grpSpPr>
        <p:sp>
          <p:nvSpPr>
            <p:cNvPr id="542" name="CustomShape 15"/>
            <p:cNvSpPr/>
            <p:nvPr/>
          </p:nvSpPr>
          <p:spPr>
            <a:xfrm>
              <a:off x="20520" y="360"/>
              <a:ext cx="408600" cy="439992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16"/>
            <p:cNvSpPr/>
            <p:nvPr/>
          </p:nvSpPr>
          <p:spPr>
            <a:xfrm>
              <a:off x="453600" y="4316400"/>
              <a:ext cx="349560" cy="157968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17"/>
            <p:cNvSpPr/>
            <p:nvPr/>
          </p:nvSpPr>
          <p:spPr>
            <a:xfrm>
              <a:off x="831600" y="5862600"/>
              <a:ext cx="356040" cy="98964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18"/>
            <p:cNvSpPr/>
            <p:nvPr/>
          </p:nvSpPr>
          <p:spPr>
            <a:xfrm>
              <a:off x="429840" y="4364280"/>
              <a:ext cx="456120" cy="223488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6" name="CustomShape 19"/>
            <p:cNvSpPr/>
            <p:nvPr/>
          </p:nvSpPr>
          <p:spPr>
            <a:xfrm>
              <a:off x="385560" y="1289160"/>
              <a:ext cx="143280" cy="302616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CustomShape 20"/>
            <p:cNvSpPr/>
            <p:nvPr/>
          </p:nvSpPr>
          <p:spPr>
            <a:xfrm>
              <a:off x="918720" y="6571440"/>
              <a:ext cx="110160" cy="28044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8" name="CustomShape 21"/>
            <p:cNvSpPr/>
            <p:nvPr/>
          </p:nvSpPr>
          <p:spPr>
            <a:xfrm>
              <a:off x="414000" y="4107600"/>
              <a:ext cx="67320" cy="5104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CustomShape 22"/>
            <p:cNvSpPr/>
            <p:nvPr/>
          </p:nvSpPr>
          <p:spPr>
            <a:xfrm>
              <a:off x="804600" y="3145680"/>
              <a:ext cx="1167120" cy="271584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CustomShape 23"/>
            <p:cNvSpPr/>
            <p:nvPr/>
          </p:nvSpPr>
          <p:spPr>
            <a:xfrm>
              <a:off x="887040" y="6600240"/>
              <a:ext cx="99000" cy="25200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ustomShape 24"/>
            <p:cNvSpPr/>
            <p:nvPr/>
          </p:nvSpPr>
          <p:spPr>
            <a:xfrm>
              <a:off x="804600" y="5897160"/>
              <a:ext cx="113040" cy="6732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ustomShape 25"/>
            <p:cNvSpPr/>
            <p:nvPr/>
          </p:nvSpPr>
          <p:spPr>
            <a:xfrm>
              <a:off x="804600" y="5772600"/>
              <a:ext cx="30600" cy="226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CustomShape 26"/>
            <p:cNvSpPr/>
            <p:nvPr/>
          </p:nvSpPr>
          <p:spPr>
            <a:xfrm>
              <a:off x="831600" y="6322680"/>
              <a:ext cx="173520" cy="52956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54" name="CustomShape 27"/>
          <p:cNvSpPr/>
          <p:nvPr/>
        </p:nvSpPr>
        <p:spPr>
          <a:xfrm>
            <a:off x="0" y="0"/>
            <a:ext cx="181800" cy="6856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5" name="CustomShape 28"/>
          <p:cNvSpPr/>
          <p:nvPr/>
        </p:nvSpPr>
        <p:spPr>
          <a:xfrm flipV="1">
            <a:off x="0" y="709560"/>
            <a:ext cx="1357200" cy="50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PlaceHolder 2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3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5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hyperlink" Target="https://vk.com/profcom_knpp" TargetMode="External"/><Relationship Id="rId3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6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7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8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9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12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wmf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Picture 4" descr=""/>
          <p:cNvPicPr/>
          <p:nvPr/>
        </p:nvPicPr>
        <p:blipFill>
          <a:blip r:embed="rId1"/>
          <a:stretch/>
        </p:blipFill>
        <p:spPr>
          <a:xfrm>
            <a:off x="6300360" y="279720"/>
            <a:ext cx="1276200" cy="486000"/>
          </a:xfrm>
          <a:prstGeom prst="rect">
            <a:avLst/>
          </a:prstGeom>
          <a:ln w="9525">
            <a:solidFill>
              <a:schemeClr val="accent1"/>
            </a:solidFill>
            <a:miter/>
          </a:ln>
        </p:spPr>
      </p:pic>
      <p:sp>
        <p:nvSpPr>
          <p:cNvPr id="793" name="CustomShape 1"/>
          <p:cNvSpPr/>
          <p:nvPr/>
        </p:nvSpPr>
        <p:spPr>
          <a:xfrm>
            <a:off x="1484280" y="6082920"/>
            <a:ext cx="21434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555b5f"/>
                </a:solidFill>
                <a:latin typeface="Trebuchet MS"/>
                <a:ea typeface="DejaVu Sans"/>
              </a:rPr>
              <a:t>www.rosenergoatom.ru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94" name="CustomShape 2"/>
          <p:cNvSpPr/>
          <p:nvPr/>
        </p:nvSpPr>
        <p:spPr>
          <a:xfrm>
            <a:off x="1403640" y="4051080"/>
            <a:ext cx="75596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54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Отчет за 2021 год.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795" name="Picture 2" descr="Логотип Профкома1"/>
          <p:cNvPicPr/>
          <p:nvPr/>
        </p:nvPicPr>
        <p:blipFill>
          <a:blip r:embed="rId2"/>
          <a:stretch/>
        </p:blipFill>
        <p:spPr>
          <a:xfrm>
            <a:off x="5117760" y="265320"/>
            <a:ext cx="1047600" cy="1041120"/>
          </a:xfrm>
          <a:prstGeom prst="rect">
            <a:avLst/>
          </a:prstGeom>
          <a:ln w="0">
            <a:noFill/>
          </a:ln>
        </p:spPr>
      </p:pic>
      <p:pic>
        <p:nvPicPr>
          <p:cNvPr id="796" name="Picture 3" descr="http://www.profatom.ru/pic/RPRAEP_21.jpg"/>
          <p:cNvPicPr/>
          <p:nvPr/>
        </p:nvPicPr>
        <p:blipFill>
          <a:blip r:embed="rId3"/>
          <a:stretch/>
        </p:blipFill>
        <p:spPr>
          <a:xfrm>
            <a:off x="7711200" y="288360"/>
            <a:ext cx="1108440" cy="1041120"/>
          </a:xfrm>
          <a:prstGeom prst="rect">
            <a:avLst/>
          </a:prstGeom>
          <a:ln w="0">
            <a:noFill/>
          </a:ln>
        </p:spPr>
      </p:pic>
      <p:sp>
        <p:nvSpPr>
          <p:cNvPr id="797" name="CustomShape 3"/>
          <p:cNvSpPr/>
          <p:nvPr/>
        </p:nvSpPr>
        <p:spPr>
          <a:xfrm>
            <a:off x="1484280" y="1472400"/>
            <a:ext cx="4896720" cy="243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595959"/>
                </a:solidFill>
                <a:latin typeface="Century Gothic"/>
                <a:ea typeface="DejaVu Sans"/>
              </a:rPr>
              <a:t>Клуб «Русский проект»</a:t>
            </a:r>
            <a:br/>
            <a:r>
              <a:rPr b="0" lang="ru-RU" sz="1800" spc="-1" strike="noStrike">
                <a:solidFill>
                  <a:srgbClr val="595959"/>
                </a:solidFill>
                <a:latin typeface="Trebuchet MS"/>
                <a:ea typeface="DejaVu Sans"/>
              </a:rPr>
              <a:t>профсоюзной и ветеранской организаций Кольской АЭС</a:t>
            </a:r>
            <a:br/>
            <a:br/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798" name="Рисунок 8" descr=""/>
          <p:cNvPicPr/>
          <p:nvPr/>
        </p:nvPicPr>
        <p:blipFill>
          <a:blip r:embed="rId4"/>
          <a:stretch/>
        </p:blipFill>
        <p:spPr>
          <a:xfrm>
            <a:off x="6311520" y="809280"/>
            <a:ext cx="1265040" cy="49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4000" p14:dur="34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CustomShape 1"/>
          <p:cNvSpPr/>
          <p:nvPr/>
        </p:nvSpPr>
        <p:spPr>
          <a:xfrm>
            <a:off x="580320" y="0"/>
            <a:ext cx="8501760" cy="16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19 </a:t>
            </a: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апреля – выступление на торжественном вечере, посвященном 35 летию катастрофы в Чернобыле.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835" name="Объект 3" descr=""/>
          <p:cNvPicPr/>
          <p:nvPr/>
        </p:nvPicPr>
        <p:blipFill>
          <a:blip r:embed="rId1"/>
          <a:stretch/>
        </p:blipFill>
        <p:spPr>
          <a:xfrm>
            <a:off x="4212000" y="2565000"/>
            <a:ext cx="4656960" cy="3105000"/>
          </a:xfrm>
          <a:prstGeom prst="rect">
            <a:avLst/>
          </a:prstGeom>
          <a:ln w="0">
            <a:noFill/>
          </a:ln>
        </p:spPr>
      </p:pic>
      <p:sp>
        <p:nvSpPr>
          <p:cNvPr id="836" name="TextShape 2"/>
          <p:cNvSpPr txBox="1"/>
          <p:nvPr/>
        </p:nvSpPr>
        <p:spPr>
          <a:xfrm>
            <a:off x="1310040" y="2565000"/>
            <a:ext cx="2830680" cy="310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Вокальная группа Русского проекта выступила в мини-концерте, подаренном ветеранам, получившим награды  на вечере, посвященном 35-летию катастрофы в Чернобыле, состоявшемся в ГДК г. Полярные Зори.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1266120" y="158400"/>
            <a:ext cx="8211600" cy="80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28 апреля – 4 мая –</a:t>
            </a: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г. Кириллов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838" name="Объект 3" descr=""/>
          <p:cNvPicPr/>
          <p:nvPr/>
        </p:nvPicPr>
        <p:blipFill>
          <a:blip r:embed="rId1"/>
          <a:stretch/>
        </p:blipFill>
        <p:spPr>
          <a:xfrm>
            <a:off x="1686600" y="3530520"/>
            <a:ext cx="6590160" cy="3040920"/>
          </a:xfrm>
          <a:prstGeom prst="rect">
            <a:avLst/>
          </a:prstGeom>
          <a:ln w="0">
            <a:noFill/>
          </a:ln>
        </p:spPr>
      </p:pic>
      <p:sp>
        <p:nvSpPr>
          <p:cNvPr id="839" name="TextShape 2"/>
          <p:cNvSpPr txBox="1"/>
          <p:nvPr/>
        </p:nvSpPr>
        <p:spPr>
          <a:xfrm>
            <a:off x="1397880" y="1156320"/>
            <a:ext cx="7578720" cy="199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1 мая 2021 года в Кириллово-Белозерском монастыре состоялось открытие выставки – «Возвращение к истокам». Автором выставки является  Валентина Лисина. Так же в ее создании приняли участие члены клуба «Русский проект».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Была представлена коллекция летних пальто из льна, вышитая натуральными материалами по эскизам и разработке модельера Валентины Лисиной. Участницы «Русского проекта» </a:t>
            </a:r>
            <a:r>
              <a:rPr b="0" lang="ru-RU" sz="1600" spc="-1" strike="noStrike" u="sng">
                <a:solidFill>
                  <a:srgbClr val="fb4a18"/>
                </a:solidFill>
                <a:uFillTx/>
                <a:latin typeface="Century Gothic"/>
                <a:ea typeface="DejaVu Sans"/>
                <a:hlinkClick r:id="rId2"/>
              </a:rPr>
              <a:t>https://vk.com/profcom_knpp</a:t>
            </a: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выступили в роли авторов вышивки и моделей. Все пальто вышиты нашими рукодельницами и Валентиной лично.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Рисунок 2" descr=""/>
          <p:cNvPicPr/>
          <p:nvPr/>
        </p:nvPicPr>
        <p:blipFill>
          <a:blip r:embed="rId1"/>
          <a:stretch/>
        </p:blipFill>
        <p:spPr>
          <a:xfrm>
            <a:off x="5539320" y="227880"/>
            <a:ext cx="2926800" cy="2926800"/>
          </a:xfrm>
          <a:prstGeom prst="rect">
            <a:avLst/>
          </a:prstGeom>
          <a:ln w="0">
            <a:noFill/>
          </a:ln>
        </p:spPr>
      </p:pic>
      <p:sp>
        <p:nvSpPr>
          <p:cNvPr id="841" name="TextShape 1"/>
          <p:cNvSpPr txBox="1"/>
          <p:nvPr/>
        </p:nvSpPr>
        <p:spPr>
          <a:xfrm rot="10800000">
            <a:off x="457200" y="228240"/>
            <a:ext cx="45360" cy="4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pic>
        <p:nvPicPr>
          <p:cNvPr id="842" name="Рисунок 3" descr=""/>
          <p:cNvPicPr/>
          <p:nvPr/>
        </p:nvPicPr>
        <p:blipFill>
          <a:blip r:embed="rId2"/>
          <a:stretch/>
        </p:blipFill>
        <p:spPr>
          <a:xfrm>
            <a:off x="1775160" y="250560"/>
            <a:ext cx="3541320" cy="2440800"/>
          </a:xfrm>
          <a:prstGeom prst="rect">
            <a:avLst/>
          </a:prstGeom>
          <a:ln w="0">
            <a:noFill/>
          </a:ln>
        </p:spPr>
      </p:pic>
      <p:pic>
        <p:nvPicPr>
          <p:cNvPr id="843" name="Рисунок 4" descr=""/>
          <p:cNvPicPr/>
          <p:nvPr/>
        </p:nvPicPr>
        <p:blipFill>
          <a:blip r:embed="rId3"/>
          <a:stretch/>
        </p:blipFill>
        <p:spPr>
          <a:xfrm>
            <a:off x="1775160" y="2946960"/>
            <a:ext cx="1927800" cy="3730680"/>
          </a:xfrm>
          <a:prstGeom prst="rect">
            <a:avLst/>
          </a:prstGeom>
          <a:ln w="0">
            <a:noFill/>
          </a:ln>
        </p:spPr>
      </p:pic>
      <p:pic>
        <p:nvPicPr>
          <p:cNvPr id="844" name="Рисунок 5" descr=""/>
          <p:cNvPicPr/>
          <p:nvPr/>
        </p:nvPicPr>
        <p:blipFill>
          <a:blip r:embed="rId4"/>
          <a:srcRect l="0" t="0" r="-1000" b="0"/>
          <a:stretch/>
        </p:blipFill>
        <p:spPr>
          <a:xfrm>
            <a:off x="4216680" y="3236040"/>
            <a:ext cx="1819440" cy="3441600"/>
          </a:xfrm>
          <a:prstGeom prst="rect">
            <a:avLst/>
          </a:prstGeom>
          <a:ln w="0">
            <a:noFill/>
          </a:ln>
        </p:spPr>
      </p:pic>
      <p:pic>
        <p:nvPicPr>
          <p:cNvPr id="845" name="Рисунок 6" descr=""/>
          <p:cNvPicPr/>
          <p:nvPr/>
        </p:nvPicPr>
        <p:blipFill>
          <a:blip r:embed="rId5"/>
          <a:stretch/>
        </p:blipFill>
        <p:spPr>
          <a:xfrm>
            <a:off x="6721200" y="3236040"/>
            <a:ext cx="1744560" cy="344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extShape 1"/>
          <p:cNvSpPr txBox="1"/>
          <p:nvPr/>
        </p:nvSpPr>
        <p:spPr>
          <a:xfrm>
            <a:off x="411840" y="273600"/>
            <a:ext cx="45360" cy="4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pic>
        <p:nvPicPr>
          <p:cNvPr id="847" name="Рисунок 2" descr=""/>
          <p:cNvPicPr/>
          <p:nvPr/>
        </p:nvPicPr>
        <p:blipFill>
          <a:blip r:embed="rId1"/>
          <a:stretch/>
        </p:blipFill>
        <p:spPr>
          <a:xfrm>
            <a:off x="4318560" y="1225800"/>
            <a:ext cx="4506120" cy="2131920"/>
          </a:xfrm>
          <a:prstGeom prst="rect">
            <a:avLst/>
          </a:prstGeom>
          <a:ln w="0">
            <a:noFill/>
          </a:ln>
        </p:spPr>
      </p:pic>
      <p:pic>
        <p:nvPicPr>
          <p:cNvPr id="848" name="Рисунок 3" descr=""/>
          <p:cNvPicPr/>
          <p:nvPr/>
        </p:nvPicPr>
        <p:blipFill>
          <a:blip r:embed="rId2"/>
          <a:stretch/>
        </p:blipFill>
        <p:spPr>
          <a:xfrm>
            <a:off x="1415880" y="821160"/>
            <a:ext cx="2689560" cy="5685120"/>
          </a:xfrm>
          <a:prstGeom prst="rect">
            <a:avLst/>
          </a:prstGeom>
          <a:ln w="0">
            <a:noFill/>
          </a:ln>
        </p:spPr>
      </p:pic>
      <p:pic>
        <p:nvPicPr>
          <p:cNvPr id="849" name="Рисунок 4" descr=""/>
          <p:cNvPicPr/>
          <p:nvPr/>
        </p:nvPicPr>
        <p:blipFill>
          <a:blip r:embed="rId3"/>
          <a:stretch/>
        </p:blipFill>
        <p:spPr>
          <a:xfrm>
            <a:off x="4318560" y="4036320"/>
            <a:ext cx="4539600" cy="210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CustomShape 1"/>
          <p:cNvSpPr/>
          <p:nvPr/>
        </p:nvSpPr>
        <p:spPr>
          <a:xfrm>
            <a:off x="896760" y="0"/>
            <a:ext cx="824688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30 мая -  Полярные Зори. Участие в концерте Росатома «Никто не забыт, ничто не забыто».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851" name="Рисунок 435" descr=""/>
          <p:cNvPicPr/>
          <p:nvPr/>
        </p:nvPicPr>
        <p:blipFill>
          <a:blip r:embed="rId1"/>
          <a:stretch/>
        </p:blipFill>
        <p:spPr>
          <a:xfrm>
            <a:off x="4514040" y="3110040"/>
            <a:ext cx="151560" cy="151560"/>
          </a:xfrm>
          <a:prstGeom prst="rect">
            <a:avLst/>
          </a:prstGeom>
          <a:ln w="0">
            <a:noFill/>
          </a:ln>
        </p:spPr>
      </p:pic>
      <p:pic>
        <p:nvPicPr>
          <p:cNvPr id="852" name="Рисунок 436" descr=""/>
          <p:cNvPicPr/>
          <p:nvPr/>
        </p:nvPicPr>
        <p:blipFill>
          <a:blip r:embed="rId2"/>
          <a:stretch/>
        </p:blipFill>
        <p:spPr>
          <a:xfrm>
            <a:off x="4514040" y="3110040"/>
            <a:ext cx="151560" cy="151560"/>
          </a:xfrm>
          <a:prstGeom prst="rect">
            <a:avLst/>
          </a:prstGeom>
          <a:ln w="0">
            <a:noFill/>
          </a:ln>
        </p:spPr>
      </p:pic>
      <p:sp>
        <p:nvSpPr>
          <p:cNvPr id="853" name="CustomShape 2"/>
          <p:cNvSpPr/>
          <p:nvPr/>
        </p:nvSpPr>
        <p:spPr>
          <a:xfrm>
            <a:off x="595080" y="1793520"/>
            <a:ext cx="4070520" cy="349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Times New Roman"/>
              </a:rPr>
              <a:t>Клуб «Русский проект» вместе с творческими коллективами Городского дворца культуры принял участие в концерте Фестивального тура Великой Победы под девизом «Никто не забыт, ничто не забыто». Мероприятие было инициировано концерном Росэнергоатом и Межрегиональной общественной организацией ветеранов концерна. В рамках тура наш город посетил народный артист России Василий Овсянников со своей супругой певицей Ниной Романовой. </a:t>
            </a:r>
            <a:br/>
            <a:endParaRPr b="0" lang="ru-RU" sz="1500" spc="-1" strike="noStrike">
              <a:latin typeface="Arial"/>
            </a:endParaRPr>
          </a:p>
        </p:txBody>
      </p:sp>
      <p:pic>
        <p:nvPicPr>
          <p:cNvPr id="854" name="Рисунок 7" descr=""/>
          <p:cNvPicPr/>
          <p:nvPr/>
        </p:nvPicPr>
        <p:blipFill>
          <a:blip r:embed="rId3"/>
          <a:stretch/>
        </p:blipFill>
        <p:spPr>
          <a:xfrm>
            <a:off x="4610160" y="1951920"/>
            <a:ext cx="4308120" cy="2864160"/>
          </a:xfrm>
          <a:prstGeom prst="rect">
            <a:avLst/>
          </a:prstGeom>
          <a:ln w="0">
            <a:noFill/>
          </a:ln>
        </p:spPr>
      </p:pic>
      <p:sp>
        <p:nvSpPr>
          <p:cNvPr id="855" name="CustomShape 3"/>
          <p:cNvSpPr/>
          <p:nvPr/>
        </p:nvSpPr>
        <p:spPr>
          <a:xfrm>
            <a:off x="595080" y="4816080"/>
            <a:ext cx="8548560" cy="21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Times New Roman"/>
              </a:rPr>
              <a:t>В Большом зале Городского Дворца культуры состоялся незабываемый по энергетике и удивительно душевный концерт в двух отделениях, в котором на одной сцене с профессионалами выступили самодеятельные артисты, среди которых был и клуб «Русский проект» с хореографической зарисовкой «Перепляс», и вокальными зарисовками ансамбля ветеранов «Реченька», в котором также успешно поют некоторые участницы клуба «Русский проект».</a:t>
            </a:r>
            <a:br/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Times New Roman"/>
              </a:rPr>
              <a:t>В конце программы вместе с залом, который приветствовал артистов стоя, участники концерта исполнили знаменитый гимн победителям – песню «День Победы».</a:t>
            </a: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457200" y="221040"/>
            <a:ext cx="45360" cy="4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TextShape 2"/>
          <p:cNvSpPr txBox="1"/>
          <p:nvPr/>
        </p:nvSpPr>
        <p:spPr>
          <a:xfrm rot="10800000">
            <a:off x="457200" y="1530360"/>
            <a:ext cx="45360" cy="7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pic>
        <p:nvPicPr>
          <p:cNvPr id="858" name="Рисунок 4" descr=""/>
          <p:cNvPicPr/>
          <p:nvPr/>
        </p:nvPicPr>
        <p:blipFill>
          <a:blip r:embed="rId1"/>
          <a:stretch/>
        </p:blipFill>
        <p:spPr>
          <a:xfrm>
            <a:off x="1257120" y="4000680"/>
            <a:ext cx="3727440" cy="2355840"/>
          </a:xfrm>
          <a:prstGeom prst="rect">
            <a:avLst/>
          </a:prstGeom>
          <a:ln w="0">
            <a:noFill/>
          </a:ln>
        </p:spPr>
      </p:pic>
      <p:pic>
        <p:nvPicPr>
          <p:cNvPr id="859" name="Рисунок 5" descr=""/>
          <p:cNvPicPr/>
          <p:nvPr/>
        </p:nvPicPr>
        <p:blipFill>
          <a:blip r:embed="rId2"/>
          <a:stretch/>
        </p:blipFill>
        <p:spPr>
          <a:xfrm>
            <a:off x="1397880" y="678240"/>
            <a:ext cx="3375720" cy="2237760"/>
          </a:xfrm>
          <a:prstGeom prst="rect">
            <a:avLst/>
          </a:prstGeom>
          <a:ln w="0">
            <a:noFill/>
          </a:ln>
        </p:spPr>
      </p:pic>
      <p:pic>
        <p:nvPicPr>
          <p:cNvPr id="860" name="Рисунок 6" descr=""/>
          <p:cNvPicPr/>
          <p:nvPr/>
        </p:nvPicPr>
        <p:blipFill>
          <a:blip r:embed="rId3"/>
          <a:stretch/>
        </p:blipFill>
        <p:spPr>
          <a:xfrm>
            <a:off x="5052960" y="667080"/>
            <a:ext cx="3925440" cy="2248920"/>
          </a:xfrm>
          <a:prstGeom prst="rect">
            <a:avLst/>
          </a:prstGeom>
          <a:ln w="0">
            <a:noFill/>
          </a:ln>
        </p:spPr>
      </p:pic>
      <p:pic>
        <p:nvPicPr>
          <p:cNvPr id="861" name="Рисунок 7" descr=""/>
          <p:cNvPicPr/>
          <p:nvPr/>
        </p:nvPicPr>
        <p:blipFill>
          <a:blip r:embed="rId4"/>
          <a:stretch/>
        </p:blipFill>
        <p:spPr>
          <a:xfrm>
            <a:off x="5101200" y="3850920"/>
            <a:ext cx="3877200" cy="250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Рисунок 438" descr=""/>
          <p:cNvPicPr/>
          <p:nvPr/>
        </p:nvPicPr>
        <p:blipFill>
          <a:blip r:embed="rId1"/>
          <a:stretch/>
        </p:blipFill>
        <p:spPr>
          <a:xfrm>
            <a:off x="2751840" y="373320"/>
            <a:ext cx="4627800" cy="2738880"/>
          </a:xfrm>
          <a:prstGeom prst="rect">
            <a:avLst/>
          </a:prstGeom>
          <a:ln w="0">
            <a:noFill/>
          </a:ln>
        </p:spPr>
      </p:pic>
      <p:pic>
        <p:nvPicPr>
          <p:cNvPr id="863" name="Рисунок 439" descr=""/>
          <p:cNvPicPr/>
          <p:nvPr/>
        </p:nvPicPr>
        <p:blipFill>
          <a:blip r:embed="rId2"/>
          <a:stretch/>
        </p:blipFill>
        <p:spPr>
          <a:xfrm>
            <a:off x="1055160" y="3648960"/>
            <a:ext cx="3877200" cy="2505600"/>
          </a:xfrm>
          <a:prstGeom prst="rect">
            <a:avLst/>
          </a:prstGeom>
          <a:ln w="0">
            <a:noFill/>
          </a:ln>
        </p:spPr>
      </p:pic>
      <p:pic>
        <p:nvPicPr>
          <p:cNvPr id="864" name="Рисунок 440" descr=""/>
          <p:cNvPicPr/>
          <p:nvPr/>
        </p:nvPicPr>
        <p:blipFill>
          <a:blip r:embed="rId3"/>
          <a:stretch/>
        </p:blipFill>
        <p:spPr>
          <a:xfrm>
            <a:off x="5082120" y="3648960"/>
            <a:ext cx="3859560" cy="250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extShape 1"/>
          <p:cNvSpPr txBox="1"/>
          <p:nvPr/>
        </p:nvSpPr>
        <p:spPr>
          <a:xfrm>
            <a:off x="1195920" y="221040"/>
            <a:ext cx="601344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2 сентября - Мастер-класс  «экопринт»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TextShape 2"/>
          <p:cNvSpPr txBox="1"/>
          <p:nvPr/>
        </p:nvSpPr>
        <p:spPr>
          <a:xfrm>
            <a:off x="1195920" y="1811160"/>
            <a:ext cx="5714640" cy="475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2 сентября в помещении городского Совета ветеранов участница клуба "Русский проект" профсоюзной и ветеранской организаций Кольской АЭС Лилия Николаевская провела мастер-класс по экоокрашиванию. Лилия рассказала, как подготовить ткань к окрашиванию, продемонстрировала уже готовые образцы.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Каждая участница мастер-класса, следуя указаниям ведущей, сложила на куске ткани узор из листьев, и скрутила в трубочку, крепко связав веревкой. Эти заготовки мастерица забрала с собой, а на следующий день принесла уже сваренными в особом растворе. Каждая участница м/к, развязав, свою работу, увидела получившийся отпечаток.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Это был вводный м/к. В будущем мы планируем создать коллекцию одежды из тканей,  окрашенных натуральными красками.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На данном же этапе Лилия просто была рада, что смогла показать, как получаются такие узоры и поделиться своим умением.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867" name="Рисунок 3" descr=""/>
          <p:cNvPicPr/>
          <p:nvPr/>
        </p:nvPicPr>
        <p:blipFill>
          <a:blip r:embed="rId1"/>
          <a:stretch/>
        </p:blipFill>
        <p:spPr>
          <a:xfrm>
            <a:off x="7209720" y="327600"/>
            <a:ext cx="1740240" cy="2829240"/>
          </a:xfrm>
          <a:prstGeom prst="rect">
            <a:avLst/>
          </a:prstGeom>
          <a:ln w="0">
            <a:noFill/>
          </a:ln>
        </p:spPr>
      </p:pic>
      <p:pic>
        <p:nvPicPr>
          <p:cNvPr id="868" name="Рисунок 4" descr=""/>
          <p:cNvPicPr/>
          <p:nvPr/>
        </p:nvPicPr>
        <p:blipFill>
          <a:blip r:embed="rId2"/>
          <a:srcRect l="0" t="0" r="0" b="-1538"/>
          <a:stretch/>
        </p:blipFill>
        <p:spPr>
          <a:xfrm>
            <a:off x="7209720" y="3358080"/>
            <a:ext cx="1753200" cy="327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Рисунок 1" descr=""/>
          <p:cNvPicPr/>
          <p:nvPr/>
        </p:nvPicPr>
        <p:blipFill>
          <a:blip r:embed="rId1"/>
          <a:stretch/>
        </p:blipFill>
        <p:spPr>
          <a:xfrm>
            <a:off x="1481760" y="3911040"/>
            <a:ext cx="3298680" cy="2473920"/>
          </a:xfrm>
          <a:prstGeom prst="rect">
            <a:avLst/>
          </a:prstGeom>
          <a:ln w="0">
            <a:noFill/>
          </a:ln>
        </p:spPr>
      </p:pic>
      <p:pic>
        <p:nvPicPr>
          <p:cNvPr id="870" name="Рисунок 2" descr=""/>
          <p:cNvPicPr/>
          <p:nvPr/>
        </p:nvPicPr>
        <p:blipFill>
          <a:blip r:embed="rId2"/>
          <a:stretch/>
        </p:blipFill>
        <p:spPr>
          <a:xfrm>
            <a:off x="5407200" y="717480"/>
            <a:ext cx="3304800" cy="2478600"/>
          </a:xfrm>
          <a:prstGeom prst="rect">
            <a:avLst/>
          </a:prstGeom>
          <a:ln w="0">
            <a:noFill/>
          </a:ln>
        </p:spPr>
      </p:pic>
      <p:pic>
        <p:nvPicPr>
          <p:cNvPr id="871" name="Рисунок 3" descr=""/>
          <p:cNvPicPr/>
          <p:nvPr/>
        </p:nvPicPr>
        <p:blipFill>
          <a:blip r:embed="rId3"/>
          <a:stretch/>
        </p:blipFill>
        <p:spPr>
          <a:xfrm>
            <a:off x="5480640" y="3961440"/>
            <a:ext cx="3231720" cy="2423520"/>
          </a:xfrm>
          <a:prstGeom prst="rect">
            <a:avLst/>
          </a:prstGeom>
          <a:ln w="0">
            <a:noFill/>
          </a:ln>
        </p:spPr>
      </p:pic>
      <p:pic>
        <p:nvPicPr>
          <p:cNvPr id="872" name="Рисунок 4" descr=""/>
          <p:cNvPicPr/>
          <p:nvPr/>
        </p:nvPicPr>
        <p:blipFill>
          <a:blip r:embed="rId4"/>
          <a:stretch/>
        </p:blipFill>
        <p:spPr>
          <a:xfrm>
            <a:off x="1475640" y="717480"/>
            <a:ext cx="3304800" cy="247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835200" y="95040"/>
            <a:ext cx="833472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16 сентября – Мончегорск   - Город трудовой доблести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TextShape 2"/>
          <p:cNvSpPr txBox="1"/>
          <p:nvPr/>
        </p:nvSpPr>
        <p:spPr>
          <a:xfrm>
            <a:off x="896760" y="1556280"/>
            <a:ext cx="4568040" cy="509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16.09.2021 состоялся концерт, посвящённый награждению Мончегорска званием «Город трудовой доблести».</a:t>
            </a:r>
            <a:br/>
            <a:br/>
            <a:r>
              <a:rPr b="0" lang="ru-RU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Присутствующим были предоставлены исторические факты о том, какой неоценимый вклад в победу над фашистами в Заполярье внесли мончегорские медики, как эвакуировали комбинат «Североникель» в годы войны, каким непосильным трудом женщины, подростки и старики продолжали работу на комбинате вместо ушедших на войну мужчин, чтобы не прерывать поставки так необходимого армии никеля...</a:t>
            </a:r>
            <a:br/>
            <a:br/>
            <a:r>
              <a:rPr b="0" lang="ru-RU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Мы очень гордимся, что полярнозоринцы отдали около двух тысяч своих голосов в поддержку Мончегорска. А ещё нам приятно, что первый директор Кольской АЭС Александр Романович Белов, в честь которого названа улица в нашем городе, с 1940 года был главным инженером комбината «Североникель», а также организатором эвакуации этого крупнейшего предприятия в г. Норильск!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Концерт в честь доблестного города получился торжественным и наполненным гордостью за своих земляков. </a:t>
            </a:r>
            <a:br/>
            <a:endParaRPr b="0" lang="ru-RU" sz="1400" spc="-1" strike="noStrike">
              <a:latin typeface="Arial"/>
            </a:endParaRPr>
          </a:p>
        </p:txBody>
      </p:sp>
      <p:pic>
        <p:nvPicPr>
          <p:cNvPr id="875" name="Рисунок 3" descr=""/>
          <p:cNvPicPr/>
          <p:nvPr/>
        </p:nvPicPr>
        <p:blipFill>
          <a:blip r:embed="rId1"/>
          <a:stretch/>
        </p:blipFill>
        <p:spPr>
          <a:xfrm>
            <a:off x="5465520" y="4214520"/>
            <a:ext cx="3451680" cy="2300040"/>
          </a:xfrm>
          <a:prstGeom prst="rect">
            <a:avLst/>
          </a:prstGeom>
          <a:ln w="0">
            <a:noFill/>
          </a:ln>
        </p:spPr>
      </p:pic>
      <p:pic>
        <p:nvPicPr>
          <p:cNvPr id="876" name="Рисунок 4" descr=""/>
          <p:cNvPicPr/>
          <p:nvPr/>
        </p:nvPicPr>
        <p:blipFill>
          <a:blip r:embed="rId2"/>
          <a:stretch/>
        </p:blipFill>
        <p:spPr>
          <a:xfrm>
            <a:off x="5506200" y="1410480"/>
            <a:ext cx="3411000" cy="227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CustomShape 1"/>
          <p:cNvSpPr/>
          <p:nvPr/>
        </p:nvSpPr>
        <p:spPr>
          <a:xfrm>
            <a:off x="897120" y="167040"/>
            <a:ext cx="8114400" cy="13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3700" spc="-1" strike="noStrike">
                <a:solidFill>
                  <a:srgbClr val="262626"/>
                </a:solidFill>
                <a:latin typeface="Century Gothic"/>
                <a:ea typeface="DejaVu Sans"/>
              </a:rPr>
              <a:t>12 февраля – 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Техно-хоровод </a:t>
            </a: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на открытии главной сцены ГДК.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00" name="CustomShape 2"/>
          <p:cNvSpPr/>
          <p:nvPr/>
        </p:nvSpPr>
        <p:spPr>
          <a:xfrm>
            <a:off x="1248480" y="1391400"/>
            <a:ext cx="5960880" cy="328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>
              <a:lnSpc>
                <a:spcPct val="100000"/>
              </a:lnSpc>
              <a:spcBef>
                <a:spcPts val="1001"/>
              </a:spcBef>
            </a:pPr>
            <a:r>
              <a:rPr b="0" lang="ru-RU" sz="1300" spc="-1" strike="noStrike">
                <a:solidFill>
                  <a:srgbClr val="404040"/>
                </a:solidFill>
                <a:latin typeface="Arial"/>
                <a:ea typeface="DejaVu Sans"/>
              </a:rPr>
              <a:t>Клуб</a:t>
            </a:r>
            <a:r>
              <a:rPr b="0" lang="ru-RU" sz="13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«Русский проект» открыл концертную программу на главной сцене Городского дворца культуры, после ее капитальной реконструкции. Объявляя коллектив, ведущая концерта назвала его визитной карточкой города Полярные Зори. А такие слова дорогого стоят. </a:t>
            </a:r>
            <a:br/>
            <a:r>
              <a:rPr b="0" lang="ru-RU" sz="1300" spc="-1" strike="noStrike">
                <a:solidFill>
                  <a:srgbClr val="404040"/>
                </a:solidFill>
                <a:latin typeface="Century Gothic"/>
                <a:ea typeface="DejaVu Sans"/>
              </a:rPr>
              <a:t>«Русский проект» появился на сцене под традиционный русский хоровод в новых костюмах. Впервые широкой публике на сцене была представлена коллекция праздничных сарафанов, головных уборов, расшитых бисером, блестящими бусинами и всевозможными камнями, а также наборы эксклюзивных шейных украшений и зарукавья, выполненные в старинной технике сажения по бели. Все наряды, как всегда, сшиты и изготовлены участницами коллектива собственноручно. В свете софитов они переливались со сцены всеми цветами радуги, создавая тем самым необычную и завораживающую картину, когда хочется долго рассматривать каждую деталь наряда и не переставать удивляться красоте и мастерству женских рук.</a:t>
            </a:r>
            <a:endParaRPr b="0" lang="ru-RU" sz="1300" spc="-1" strike="noStrike">
              <a:latin typeface="Arial"/>
            </a:endParaRPr>
          </a:p>
        </p:txBody>
      </p:sp>
      <p:pic>
        <p:nvPicPr>
          <p:cNvPr id="801" name="Рисунок 3" descr=""/>
          <p:cNvPicPr/>
          <p:nvPr/>
        </p:nvPicPr>
        <p:blipFill>
          <a:blip r:embed="rId1"/>
          <a:stretch/>
        </p:blipFill>
        <p:spPr>
          <a:xfrm>
            <a:off x="6022800" y="4726080"/>
            <a:ext cx="2962800" cy="1979280"/>
          </a:xfrm>
          <a:prstGeom prst="rect">
            <a:avLst/>
          </a:prstGeom>
          <a:ln w="0">
            <a:noFill/>
          </a:ln>
        </p:spPr>
      </p:pic>
      <p:pic>
        <p:nvPicPr>
          <p:cNvPr id="802" name="Рисунок 4" descr=""/>
          <p:cNvPicPr/>
          <p:nvPr/>
        </p:nvPicPr>
        <p:blipFill>
          <a:blip r:embed="rId2"/>
          <a:stretch/>
        </p:blipFill>
        <p:spPr>
          <a:xfrm>
            <a:off x="7368480" y="1381320"/>
            <a:ext cx="1617120" cy="3216600"/>
          </a:xfrm>
          <a:prstGeom prst="rect">
            <a:avLst/>
          </a:prstGeom>
          <a:ln w="0">
            <a:noFill/>
          </a:ln>
        </p:spPr>
      </p:pic>
      <p:sp>
        <p:nvSpPr>
          <p:cNvPr id="803" name="TextShape 3"/>
          <p:cNvSpPr txBox="1"/>
          <p:nvPr/>
        </p:nvSpPr>
        <p:spPr>
          <a:xfrm>
            <a:off x="1353960" y="4869720"/>
            <a:ext cx="4668480" cy="183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3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этот раз публику ждал сюрприз: через минуту лирическая мелодия резко сменилась и на авансцену под грохот "металла" вышла совершенно «отвязная» группа с композицией в стиле рок. Сценический дым, световые эффекты и элементы шоу только усилили впечатление. Такого от «Русского проекта» не ожидал никто. Это было необычно, интересно, свежо и ново. Постановщиком номера стал молодой хореограф Городского дворца культуры Даниил Кольцов. </a:t>
            </a:r>
            <a:br/>
            <a:endParaRPr b="0" lang="ru-RU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Рисунок 1" descr=""/>
          <p:cNvPicPr/>
          <p:nvPr/>
        </p:nvPicPr>
        <p:blipFill>
          <a:blip r:embed="rId1"/>
          <a:stretch/>
        </p:blipFill>
        <p:spPr>
          <a:xfrm>
            <a:off x="1283760" y="2772000"/>
            <a:ext cx="4512240" cy="3384360"/>
          </a:xfrm>
          <a:prstGeom prst="rect">
            <a:avLst/>
          </a:prstGeom>
          <a:ln w="0">
            <a:noFill/>
          </a:ln>
        </p:spPr>
      </p:pic>
      <p:pic>
        <p:nvPicPr>
          <p:cNvPr id="878" name="Рисунок 2" descr=""/>
          <p:cNvPicPr/>
          <p:nvPr/>
        </p:nvPicPr>
        <p:blipFill>
          <a:blip r:embed="rId2"/>
          <a:stretch/>
        </p:blipFill>
        <p:spPr>
          <a:xfrm>
            <a:off x="6063840" y="901440"/>
            <a:ext cx="2837880" cy="2128320"/>
          </a:xfrm>
          <a:prstGeom prst="rect">
            <a:avLst/>
          </a:prstGeom>
          <a:ln w="0">
            <a:noFill/>
          </a:ln>
        </p:spPr>
      </p:pic>
      <p:pic>
        <p:nvPicPr>
          <p:cNvPr id="879" name="Рисунок 3" descr=""/>
          <p:cNvPicPr/>
          <p:nvPr/>
        </p:nvPicPr>
        <p:blipFill>
          <a:blip r:embed="rId3"/>
          <a:stretch/>
        </p:blipFill>
        <p:spPr>
          <a:xfrm>
            <a:off x="1379520" y="193320"/>
            <a:ext cx="4437000" cy="1979640"/>
          </a:xfrm>
          <a:prstGeom prst="rect">
            <a:avLst/>
          </a:prstGeom>
          <a:ln w="0">
            <a:noFill/>
          </a:ln>
        </p:spPr>
      </p:pic>
      <p:pic>
        <p:nvPicPr>
          <p:cNvPr id="880" name="Рисунок 4" descr=""/>
          <p:cNvPicPr/>
          <p:nvPr/>
        </p:nvPicPr>
        <p:blipFill>
          <a:blip r:embed="rId4"/>
          <a:stretch/>
        </p:blipFill>
        <p:spPr>
          <a:xfrm>
            <a:off x="5995080" y="3348360"/>
            <a:ext cx="2975040" cy="223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extShape 1"/>
          <p:cNvSpPr txBox="1"/>
          <p:nvPr/>
        </p:nvSpPr>
        <p:spPr>
          <a:xfrm rot="10800000">
            <a:off x="457200" y="175320"/>
            <a:ext cx="45360" cy="4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2" name="TextShape 2"/>
          <p:cNvSpPr txBox="1"/>
          <p:nvPr/>
        </p:nvSpPr>
        <p:spPr>
          <a:xfrm>
            <a:off x="1371600" y="1604520"/>
            <a:ext cx="767520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 плане клуба «Русский проект»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 декабре 2021 года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 ГДК г. Полярные Зори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выставка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«Головной убор русского севера».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CustomShape 1"/>
          <p:cNvSpPr/>
          <p:nvPr/>
        </p:nvSpPr>
        <p:spPr>
          <a:xfrm>
            <a:off x="1835640" y="1073880"/>
            <a:ext cx="2449080" cy="57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5" name="Объект 3" descr=""/>
          <p:cNvPicPr/>
          <p:nvPr/>
        </p:nvPicPr>
        <p:blipFill>
          <a:blip r:embed="rId1"/>
          <a:stretch/>
        </p:blipFill>
        <p:spPr>
          <a:xfrm>
            <a:off x="5513760" y="601920"/>
            <a:ext cx="3451320" cy="2302560"/>
          </a:xfrm>
          <a:prstGeom prst="rect">
            <a:avLst/>
          </a:prstGeom>
          <a:ln w="0">
            <a:noFill/>
          </a:ln>
        </p:spPr>
      </p:pic>
      <p:pic>
        <p:nvPicPr>
          <p:cNvPr id="806" name="Рисунок 4" descr=""/>
          <p:cNvPicPr/>
          <p:nvPr/>
        </p:nvPicPr>
        <p:blipFill>
          <a:blip r:embed="rId2"/>
          <a:stretch/>
        </p:blipFill>
        <p:spPr>
          <a:xfrm>
            <a:off x="755640" y="601920"/>
            <a:ext cx="4366080" cy="2912400"/>
          </a:xfrm>
          <a:prstGeom prst="rect">
            <a:avLst/>
          </a:prstGeom>
          <a:ln w="0">
            <a:noFill/>
          </a:ln>
        </p:spPr>
      </p:pic>
      <p:pic>
        <p:nvPicPr>
          <p:cNvPr id="807" name="Рисунок 5" descr=""/>
          <p:cNvPicPr/>
          <p:nvPr/>
        </p:nvPicPr>
        <p:blipFill>
          <a:blip r:embed="rId3"/>
          <a:stretch/>
        </p:blipFill>
        <p:spPr>
          <a:xfrm>
            <a:off x="844560" y="3957480"/>
            <a:ext cx="4431600" cy="2735280"/>
          </a:xfrm>
          <a:prstGeom prst="rect">
            <a:avLst/>
          </a:prstGeom>
          <a:ln w="0">
            <a:noFill/>
          </a:ln>
        </p:spPr>
      </p:pic>
      <p:pic>
        <p:nvPicPr>
          <p:cNvPr id="808" name="Рисунок 6" descr=""/>
          <p:cNvPicPr/>
          <p:nvPr/>
        </p:nvPicPr>
        <p:blipFill>
          <a:blip r:embed="rId4"/>
          <a:stretch/>
        </p:blipFill>
        <p:spPr>
          <a:xfrm>
            <a:off x="6026760" y="3229560"/>
            <a:ext cx="2425680" cy="346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extShape 1"/>
          <p:cNvSpPr txBox="1"/>
          <p:nvPr/>
        </p:nvSpPr>
        <p:spPr>
          <a:xfrm>
            <a:off x="5011560" y="1322280"/>
            <a:ext cx="4088160" cy="530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Ярко и весело прошло 14 марта в Полярных Зорях массовое гулянье, приуроченное к празднованию Масленицы. В театрализованном представлении, состоявшемся на импровизированной сцене прямо на улице, принял участие и клуб «Русский проект». Специально был разучен номер на известную песню композитора Эдуарда Ханка «У леса на опушке».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Вокальную партию исполнила руководитель академического хора «Орферион» Татьяна Маймур в белоснежном костюме Зимы. А танцевальную партию номера взяли на себя участницы клуба «Русский проект» в своих сшитых собственноручно сарафанах и пестрых курточках-кабатухах. Постановщиком танца выступила хореограф ГДК Мария Казакова.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10" name="TextShape 2"/>
          <p:cNvSpPr txBox="1"/>
          <p:nvPr/>
        </p:nvSpPr>
        <p:spPr>
          <a:xfrm>
            <a:off x="1591560" y="194400"/>
            <a:ext cx="6840000" cy="125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14 марта -  Масленица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1" name="Рисунок 3" descr=""/>
          <p:cNvPicPr/>
          <p:nvPr/>
        </p:nvPicPr>
        <p:blipFill>
          <a:blip r:embed="rId1"/>
          <a:stretch/>
        </p:blipFill>
        <p:spPr>
          <a:xfrm>
            <a:off x="729720" y="1816920"/>
            <a:ext cx="4044240" cy="279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CustomShape 1"/>
          <p:cNvSpPr/>
          <p:nvPr/>
        </p:nvSpPr>
        <p:spPr>
          <a:xfrm>
            <a:off x="1707840" y="210960"/>
            <a:ext cx="7435800" cy="90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262626"/>
                </a:solidFill>
                <a:latin typeface="Century Gothic"/>
                <a:ea typeface="DejaVu Sans"/>
              </a:rPr>
              <a:t>20 марта -Ловозереро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13" name="CustomShape 2"/>
          <p:cNvSpPr/>
          <p:nvPr/>
        </p:nvSpPr>
        <p:spPr>
          <a:xfrm>
            <a:off x="756000" y="1196640"/>
            <a:ext cx="8387640" cy="269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>
              <a:lnSpc>
                <a:spcPct val="100000"/>
              </a:lnSpc>
              <a:spcBef>
                <a:spcPts val="1001"/>
              </a:spcBef>
            </a:pPr>
            <a:r>
              <a:rPr b="1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Ловозере с «Русским проектом» стало ярче </a:t>
            </a:r>
            <a:br/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20 марта клуб «Русский проект» вместе с ветеранами Кольской АЭС и ветеранским театром «Антреприза» отправился в саамское село Ловозеро, где впервые принял участие в культурной программе 86-го открытого районного Праздника Севера и Дня Оленевода. </a:t>
            </a:r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Концертной площадкой праздника стала импровизированная сцена, на которую в течение трех часов, сменяя друг друга, поднимались многочисленные исполнители и творческие коллективы. </a:t>
            </a:r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Клуб «Русский проект» представил два номера – танец «Порушка» с павловопосадскими платками в руках участниц и хореографическая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14" name="Объект 3" descr=""/>
          <p:cNvPicPr/>
          <p:nvPr/>
        </p:nvPicPr>
        <p:blipFill>
          <a:blip r:embed="rId1"/>
          <a:stretch/>
        </p:blipFill>
        <p:spPr>
          <a:xfrm>
            <a:off x="4642200" y="3975120"/>
            <a:ext cx="4360680" cy="2637360"/>
          </a:xfrm>
          <a:prstGeom prst="rect">
            <a:avLst/>
          </a:prstGeom>
          <a:ln w="0">
            <a:noFill/>
          </a:ln>
        </p:spPr>
      </p:pic>
      <p:sp>
        <p:nvSpPr>
          <p:cNvPr id="815" name="CustomShape 3"/>
          <p:cNvSpPr/>
          <p:nvPr/>
        </p:nvSpPr>
        <p:spPr>
          <a:xfrm>
            <a:off x="756000" y="3895920"/>
            <a:ext cx="3885840" cy="30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720">
              <a:lnSpc>
                <a:spcPct val="100000"/>
              </a:lnSpc>
              <a:spcBef>
                <a:spcPts val="1001"/>
              </a:spcBef>
            </a:pP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композиция</a:t>
            </a: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«Потолок ледяной», разученная специально к недавней Масленице в Полярных Зорях. </a:t>
            </a:r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За участие в культурной программе 86-го открытого районного Праздника Севера и традиционного Дня оленевода клуб «Русский проект» был отмечен Дипломом Ловозерского районного национального культурного центра.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CustomShape 1"/>
          <p:cNvSpPr/>
          <p:nvPr/>
        </p:nvSpPr>
        <p:spPr>
          <a:xfrm>
            <a:off x="1945080" y="1700640"/>
            <a:ext cx="161748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7" name="Рисунок 4" descr=""/>
          <p:cNvPicPr/>
          <p:nvPr/>
        </p:nvPicPr>
        <p:blipFill>
          <a:blip r:embed="rId1"/>
          <a:stretch/>
        </p:blipFill>
        <p:spPr>
          <a:xfrm>
            <a:off x="1385280" y="624240"/>
            <a:ext cx="2753640" cy="5327640"/>
          </a:xfrm>
          <a:prstGeom prst="rect">
            <a:avLst/>
          </a:prstGeom>
          <a:ln w="0">
            <a:noFill/>
          </a:ln>
        </p:spPr>
      </p:pic>
      <p:pic>
        <p:nvPicPr>
          <p:cNvPr id="818" name="Рисунок 5" descr=""/>
          <p:cNvPicPr/>
          <p:nvPr/>
        </p:nvPicPr>
        <p:blipFill>
          <a:blip r:embed="rId2"/>
          <a:stretch/>
        </p:blipFill>
        <p:spPr>
          <a:xfrm>
            <a:off x="4585320" y="588240"/>
            <a:ext cx="3946680" cy="2623680"/>
          </a:xfrm>
          <a:prstGeom prst="rect">
            <a:avLst/>
          </a:prstGeom>
          <a:ln w="0">
            <a:noFill/>
          </a:ln>
        </p:spPr>
      </p:pic>
      <p:pic>
        <p:nvPicPr>
          <p:cNvPr id="819" name="Рисунок 6" descr=""/>
          <p:cNvPicPr/>
          <p:nvPr/>
        </p:nvPicPr>
        <p:blipFill>
          <a:blip r:embed="rId3"/>
          <a:stretch/>
        </p:blipFill>
        <p:spPr>
          <a:xfrm>
            <a:off x="4551480" y="3285000"/>
            <a:ext cx="3980160" cy="2646000"/>
          </a:xfrm>
          <a:prstGeom prst="rect">
            <a:avLst/>
          </a:prstGeom>
          <a:ln w="0">
            <a:noFill/>
          </a:ln>
        </p:spPr>
      </p:pic>
      <p:sp>
        <p:nvSpPr>
          <p:cNvPr id="820" name="CustomShape 2"/>
          <p:cNvSpPr/>
          <p:nvPr/>
        </p:nvSpPr>
        <p:spPr>
          <a:xfrm>
            <a:off x="1942560" y="4077000"/>
            <a:ext cx="1188360" cy="183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CustomShape 1"/>
          <p:cNvSpPr/>
          <p:nvPr/>
        </p:nvSpPr>
        <p:spPr>
          <a:xfrm>
            <a:off x="2529000" y="172800"/>
            <a:ext cx="513828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262626"/>
                </a:solidFill>
                <a:latin typeface="Century Gothic"/>
                <a:ea typeface="DejaVu Sans"/>
              </a:rPr>
              <a:t>Апрель - Звезда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22" name="CustomShape 2"/>
          <p:cNvSpPr/>
          <p:nvPr/>
        </p:nvSpPr>
        <p:spPr>
          <a:xfrm>
            <a:off x="877320" y="938520"/>
            <a:ext cx="6059520" cy="308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>
              <a:lnSpc>
                <a:spcPct val="100000"/>
              </a:lnSpc>
              <a:spcBef>
                <a:spcPts val="1001"/>
              </a:spcBef>
            </a:pPr>
            <a:r>
              <a:rPr b="1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Чудо, сотворённое своими руками</a:t>
            </a: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1001"/>
              </a:spcBef>
            </a:pP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конце марта четыре дня подряд в ходе мастер-класса участницы клуба «русский</a:t>
            </a:r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проект» учились мастерить из ткани Вифлеемскую звезду (на снимках).</a:t>
            </a:r>
            <a:br/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Эту науку постигали под руководством своей наставницы, известного стилиста 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дизайнера Валентины Лисиной. Сотрудничество клуба «русский проект» с ней продолжается на протяжении нескольких лет. В результате совместной работы появились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коллекции одежды и головных уборов в русском стиле, которые коллектив с неизмен­ным успехом демонстрирует во время сво­их выступлений.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23" name="Рисунок 4" descr=""/>
          <p:cNvPicPr/>
          <p:nvPr/>
        </p:nvPicPr>
        <p:blipFill>
          <a:blip r:embed="rId1"/>
          <a:stretch/>
        </p:blipFill>
        <p:spPr>
          <a:xfrm>
            <a:off x="6822720" y="1183680"/>
            <a:ext cx="2133360" cy="2375280"/>
          </a:xfrm>
          <a:prstGeom prst="rect">
            <a:avLst/>
          </a:prstGeom>
          <a:ln w="0">
            <a:noFill/>
          </a:ln>
        </p:spPr>
      </p:pic>
      <p:pic>
        <p:nvPicPr>
          <p:cNvPr id="824" name="Рисунок 5" descr=""/>
          <p:cNvPicPr/>
          <p:nvPr/>
        </p:nvPicPr>
        <p:blipFill>
          <a:blip r:embed="rId2"/>
          <a:stretch/>
        </p:blipFill>
        <p:spPr>
          <a:xfrm>
            <a:off x="4508280" y="4464360"/>
            <a:ext cx="4447800" cy="2104200"/>
          </a:xfrm>
          <a:prstGeom prst="rect">
            <a:avLst/>
          </a:prstGeom>
          <a:ln w="0">
            <a:noFill/>
          </a:ln>
        </p:spPr>
      </p:pic>
      <p:sp>
        <p:nvSpPr>
          <p:cNvPr id="825" name="TextShape 3"/>
          <p:cNvSpPr txBox="1"/>
          <p:nvPr/>
        </p:nvSpPr>
        <p:spPr>
          <a:xfrm>
            <a:off x="1271880" y="4382280"/>
            <a:ext cx="3106440" cy="247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Восьмиконечная Вифлеемская звезда – новое направление творчества клуба. Из­делия настолько уникальны и красивы, что сразу не поймёшь – то ли это сувенир, то ли произведение искусства. 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CustomShape 1"/>
          <p:cNvSpPr/>
          <p:nvPr/>
        </p:nvSpPr>
        <p:spPr>
          <a:xfrm>
            <a:off x="1945080" y="1556640"/>
            <a:ext cx="125748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7" name="Объект 3" descr=""/>
          <p:cNvPicPr/>
          <p:nvPr/>
        </p:nvPicPr>
        <p:blipFill>
          <a:blip r:embed="rId1"/>
          <a:stretch/>
        </p:blipFill>
        <p:spPr>
          <a:xfrm>
            <a:off x="1897200" y="346320"/>
            <a:ext cx="6587280" cy="3116520"/>
          </a:xfrm>
          <a:prstGeom prst="rect">
            <a:avLst/>
          </a:prstGeom>
          <a:ln w="0">
            <a:noFill/>
          </a:ln>
        </p:spPr>
      </p:pic>
      <p:pic>
        <p:nvPicPr>
          <p:cNvPr id="828" name="Рисунок 4" descr=""/>
          <p:cNvPicPr/>
          <p:nvPr/>
        </p:nvPicPr>
        <p:blipFill>
          <a:blip r:embed="rId2"/>
          <a:stretch/>
        </p:blipFill>
        <p:spPr>
          <a:xfrm>
            <a:off x="5508000" y="4200840"/>
            <a:ext cx="2976480" cy="2157120"/>
          </a:xfrm>
          <a:prstGeom prst="rect">
            <a:avLst/>
          </a:prstGeom>
          <a:ln w="0">
            <a:noFill/>
          </a:ln>
        </p:spPr>
      </p:pic>
      <p:pic>
        <p:nvPicPr>
          <p:cNvPr id="829" name="Рисунок 5" descr=""/>
          <p:cNvPicPr/>
          <p:nvPr/>
        </p:nvPicPr>
        <p:blipFill>
          <a:blip r:embed="rId3"/>
          <a:stretch/>
        </p:blipFill>
        <p:spPr>
          <a:xfrm>
            <a:off x="1918440" y="3696840"/>
            <a:ext cx="3262320" cy="266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CustomShape 1"/>
          <p:cNvSpPr/>
          <p:nvPr/>
        </p:nvSpPr>
        <p:spPr>
          <a:xfrm>
            <a:off x="1942560" y="112680"/>
            <a:ext cx="688464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17 </a:t>
            </a:r>
            <a:r>
              <a:rPr b="0" lang="ru-RU" sz="3600" spc="-1" strike="noStrike">
                <a:solidFill>
                  <a:srgbClr val="262626"/>
                </a:solidFill>
                <a:latin typeface="Century Gothic"/>
                <a:ea typeface="DejaVu Sans"/>
              </a:rPr>
              <a:t>апреля – выступление на торжественном вечере ко дню полиции.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31" name="CustomShape 2"/>
          <p:cNvSpPr/>
          <p:nvPr/>
        </p:nvSpPr>
        <p:spPr>
          <a:xfrm>
            <a:off x="1942560" y="2133720"/>
            <a:ext cx="6590880" cy="377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2" name="Рисунок 4" descr=""/>
          <p:cNvPicPr/>
          <p:nvPr/>
        </p:nvPicPr>
        <p:blipFill>
          <a:blip r:embed="rId1"/>
          <a:stretch/>
        </p:blipFill>
        <p:spPr>
          <a:xfrm>
            <a:off x="2286000" y="2133720"/>
            <a:ext cx="5248800" cy="2170080"/>
          </a:xfrm>
          <a:prstGeom prst="rect">
            <a:avLst/>
          </a:prstGeom>
          <a:ln w="0">
            <a:noFill/>
          </a:ln>
        </p:spPr>
      </p:pic>
      <p:sp>
        <p:nvSpPr>
          <p:cNvPr id="833" name="TextShape 3"/>
          <p:cNvSpPr txBox="1"/>
          <p:nvPr/>
        </p:nvSpPr>
        <p:spPr>
          <a:xfrm>
            <a:off x="1942560" y="4387320"/>
            <a:ext cx="6730920" cy="200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1 марта 2021 года исполнилось 10 лет, с момента переименования российской милиции в полицию. В честь этой даты городская полиция провела торжественный вечер, на котором вокальная группа клуба «Русский проект» выступила с поздравлением в виде мини-концерта для полицейских нашего города, награжденных отраслевыми медалями.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16450</TotalTime>
  <Application>LibreOffice/7.0.0.3$Linux_X86_64 LibreOffice_project/8061b3e9204bef6b321a21033174034a5e2ea88e</Application>
  <Words>1316</Words>
  <Paragraphs>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2018-08-14T12:49:13Z</dcterms:created>
  <dc:creator>Емельянова Марина Николаевна</dc:creator>
  <dc:description/>
  <dc:language>ru-RU</dc:language>
  <cp:lastModifiedBy/>
  <dcterms:modified xsi:type="dcterms:W3CDTF">2021-12-09T09:50:03Z</dcterms:modified>
  <cp:revision>278</cp:revision>
  <dc:subject/>
  <dc:title>Отчет Клуба «Русский Проект» при профкоме Кольской АЭС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