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6" r:id="rId19"/>
    <p:sldId id="273" r:id="rId20"/>
    <p:sldId id="274" r:id="rId21"/>
    <p:sldId id="275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342" autoAdjust="0"/>
  </p:normalViewPr>
  <p:slideViewPr>
    <p:cSldViewPr snapToGrid="0">
      <p:cViewPr varScale="1">
        <p:scale>
          <a:sx n="59" d="100"/>
          <a:sy n="59" d="100"/>
        </p:scale>
        <p:origin x="3078" y="42"/>
      </p:cViewPr>
      <p:guideLst/>
    </p:cSldViewPr>
  </p:slideViewPr>
  <p:notesTextViewPr>
    <p:cViewPr>
      <p:scale>
        <a:sx n="1" d="1"/>
        <a:sy n="1" d="1"/>
      </p:scale>
      <p:origin x="0" y="-37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title>
      <c:tx>
        <c:rich>
          <a:bodyPr rot="0"/>
          <a:lstStyle/>
          <a:p>
            <a:pPr>
              <a:defRPr lang="ru-RU" sz="2200" b="1" strike="noStrike" spc="148">
                <a:solidFill>
                  <a:srgbClr val="000000"/>
                </a:solidFill>
                <a:latin typeface="Calibri"/>
              </a:defRPr>
            </a:pPr>
            <a:r>
              <a:rPr lang="ru-RU" sz="2200" b="1" strike="noStrike" spc="148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Уставная деятельность</a:t>
            </a:r>
            <a:r>
              <a:rPr lang="ru-RU" sz="2200" b="1" strike="noStrike" spc="148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</c:rich>
      </c:tx>
      <c:layout>
        <c:manualLayout>
          <c:xMode val="edge"/>
          <c:yMode val="edge"/>
          <c:x val="9.7055667024403894E-3"/>
          <c:y val="1.8649313546543901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716392142223898"/>
          <c:y val="0.12284739306404301"/>
          <c:w val="0.60463814101068503"/>
          <c:h val="0.72962463296563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руб.</c:v>
                </c:pt>
              </c:strCache>
            </c:strRef>
          </c:tx>
          <c:spPr>
            <a:pattFill prst="ltVert">
              <a:fgClr>
                <a:srgbClr val="5B9BD5"/>
              </a:fgClr>
              <a:bgClr>
                <a:srgbClr val="DEEBF7"/>
              </a:bgClr>
            </a:patt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102-4519-9592-9B048A327AD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102-4519-9592-9B048A327AD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102-4519-9592-9B048A327AD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97" b="0" strike="noStrike" spc="-1">
                        <a:solidFill>
                          <a:srgbClr val="404040"/>
                        </a:solidFill>
                        <a:latin typeface="Calibri"/>
                      </a:rPr>
                      <a:t>13,5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102-4519-9592-9B048A327A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97" b="0" strike="noStrike" spc="-1">
                        <a:solidFill>
                          <a:srgbClr val="404040"/>
                        </a:solidFill>
                        <a:latin typeface="Calibri"/>
                      </a:rPr>
                      <a:t>45,3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02-4519-9592-9B048A327A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97" b="0" strike="noStrike" spc="-1">
                        <a:solidFill>
                          <a:srgbClr val="404040"/>
                        </a:solidFill>
                        <a:latin typeface="Calibri"/>
                      </a:rPr>
                      <a:t>88,1</a:t>
                    </a:r>
                  </a:p>
                </c:rich>
              </c:tx>
              <c:numFmt formatCode="General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02-4519-9592-9B048A327A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Материальная  помощь</c:v>
                </c:pt>
                <c:pt idx="1">
                  <c:v>Физкультурно-оздоровительные мероприятия</c:v>
                </c:pt>
                <c:pt idx="2">
                  <c:v>Культурно-массовые мероприятия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7.7</c:v>
                </c:pt>
                <c:pt idx="1">
                  <c:v>28.2</c:v>
                </c:pt>
                <c:pt idx="2">
                  <c:v>58.9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02-4519-9592-9B048A327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30474744"/>
        <c:axId val="130475136"/>
      </c:barChart>
      <c:catAx>
        <c:axId val="1304747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908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130475136"/>
        <c:crosses val="autoZero"/>
        <c:auto val="1"/>
        <c:lblAlgn val="ctr"/>
        <c:lblOffset val="100"/>
        <c:noMultiLvlLbl val="0"/>
      </c:catAx>
      <c:valAx>
        <c:axId val="130475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</a:defRPr>
            </a:pPr>
            <a:endParaRPr lang="ru-RU"/>
          </a:p>
        </c:txPr>
        <c:crossAx val="130474744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.73896355057810958"/>
          <c:y val="4.9985407265153901E-2"/>
          <c:w val="0.21178397366101517"/>
          <c:h val="5.7289049012190903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87" cy="498499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2"/>
            <a:ext cx="2946674" cy="498499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C5AE83E7-EC22-4E7B-B1A9-23577C5B26B3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28"/>
            <a:ext cx="2945587" cy="49849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2262BC16-3903-4E63-8ACD-572D6175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2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14450" y="1187450"/>
            <a:ext cx="7805738" cy="58547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17619" y="7417345"/>
            <a:ext cx="4140709" cy="702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46222" cy="7802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2929726" y="0"/>
            <a:ext cx="2246222" cy="7802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4835212"/>
            <a:ext cx="2246222" cy="7802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2929726" y="14835212"/>
            <a:ext cx="2246222" cy="7802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buNone/>
            </a:pPr>
            <a:fld id="{345247BA-F11E-425B-9790-83567D796FD1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1843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DF491A47-9675-4BBD-8408-A81E6A01C13C}" type="slidenum">
              <a:rPr lang="ru-RU" sz="1200" spc="-1">
                <a:solidFill>
                  <a:srgbClr val="000000"/>
                </a:solidFill>
              </a:rPr>
              <a:t>1</a:t>
            </a:fld>
            <a:endParaRPr lang="ru-RU" sz="1200" spc="-1">
              <a:latin typeface="Times New Roman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7697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В 2021 году на Кольской АЭС не зарегистрировано ни одного несчастного случая. </a:t>
            </a:r>
            <a:endParaRPr lang="ru-RU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6977AE56-296E-4B56-A1E9-E13667485CE0}" type="slidenum">
              <a:rPr lang="ru-RU" sz="1200" spc="-1">
                <a:solidFill>
                  <a:srgbClr val="000000"/>
                </a:solidFill>
              </a:rPr>
              <a:t>10</a:t>
            </a:fld>
            <a:endParaRPr lang="ru-RU" sz="1200" spc="-1">
              <a:latin typeface="Times New Roman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179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В 2021 году на Кольской АЭС продолжали работать 109 уполномоченных по охране труда из числа членов профсоюза. Из них 51 прошли обучение в 2021 году.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Все уполномоченные имеют удостоверения установленного образца.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В 2021 году 13 уполномоченных по охране труда были награждены благодарностями и грамотами в соответствии с действующей наградной политикой АО «Концерн Росэнергоатом»,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15 уполномоченных по охране труда отмечены профсоюзной организацией. 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По итогам смотра – конкурса на звание «Лучший уполномоченный по охране труда РП РАЭП»  в 2021 году лучшим стала инженер электрического цеха Муратова Наталья Александровна.   </a:t>
            </a:r>
            <a:endParaRPr lang="ru-RU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D488ED5-7104-48CC-903F-607CAF9AB405}" type="slidenum">
              <a:rPr lang="ru-RU" sz="1200" spc="-1">
                <a:solidFill>
                  <a:srgbClr val="000000"/>
                </a:solidFill>
              </a:rPr>
              <a:t>11</a:t>
            </a:fld>
            <a:endParaRPr lang="ru-RU" sz="1200" spc="-1">
              <a:latin typeface="Times New Roman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6050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В 2021 году продолжалась пандемия новой коронавирусной инфекции </a:t>
            </a:r>
            <a:r>
              <a:rPr lang="en-US" spc="-1">
                <a:solidFill>
                  <a:srgbClr val="000000"/>
                </a:solidFill>
              </a:rPr>
              <a:t>covid</a:t>
            </a:r>
            <a:r>
              <a:rPr lang="ru-RU" spc="-1">
                <a:solidFill>
                  <a:srgbClr val="000000"/>
                </a:solidFill>
              </a:rPr>
              <a:t> -19.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Профсоюзная организация активно включилась в борьбу с распространением коронавирусной инфекции. В отчетном периоде принимались все необходимые меры, чтобы минимизировать негативное влияние эпидемиологического кризиса, смягчить негативные последствия для работников Кольской АЭС и членов их семей. 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С этой целью совместно с работодателем Профсоюзной организацией реализованы следующие мероприятия: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 - организовано лабораторное исследование биологического материала методом полимеразной цепной реакции на наличие возбудителя </a:t>
            </a:r>
            <a:r>
              <a:rPr lang="en-US" spc="-1">
                <a:solidFill>
                  <a:srgbClr val="000000"/>
                </a:solidFill>
              </a:rPr>
              <a:t>COVID</a:t>
            </a:r>
            <a:r>
              <a:rPr lang="ru-RU" spc="-1">
                <a:solidFill>
                  <a:srgbClr val="000000"/>
                </a:solidFill>
              </a:rPr>
              <a:t> – 19 (на 31.12.2021 протестировано 315 человек);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 - организовано лабораторное исследование крови на определение разных антител к коронавирусу (на 31.12.2021 протестировано 2925 человек); 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- закуплено 13000 экспресс – систем на выявление </a:t>
            </a:r>
            <a:r>
              <a:rPr lang="en-US" spc="-1">
                <a:solidFill>
                  <a:srgbClr val="000000"/>
                </a:solidFill>
              </a:rPr>
              <a:t>COVID</a:t>
            </a:r>
            <a:r>
              <a:rPr lang="ru-RU" spc="-1">
                <a:solidFill>
                  <a:srgbClr val="000000"/>
                </a:solidFill>
              </a:rPr>
              <a:t> – 19, которые являются аналогом ПЦР теста и позволяют оперативно проводить скрининг людей с симптомами заболевания на вероятность заражения </a:t>
            </a:r>
            <a:r>
              <a:rPr lang="en-US" spc="-1">
                <a:solidFill>
                  <a:srgbClr val="000000"/>
                </a:solidFill>
              </a:rPr>
              <a:t>COVID</a:t>
            </a:r>
            <a:r>
              <a:rPr lang="ru-RU" spc="-1">
                <a:solidFill>
                  <a:srgbClr val="000000"/>
                </a:solidFill>
              </a:rPr>
              <a:t> – 19 и выявить  коронавирусную инфекцию с первого дня появления симптомов;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- членам профсоюза оказывалась и оказывается в настоящее время  материальная помощь на компенсацию медицинских услуг, в том числе на оплату тестов на </a:t>
            </a:r>
            <a:r>
              <a:rPr lang="en-US" spc="-1">
                <a:solidFill>
                  <a:srgbClr val="000000"/>
                </a:solidFill>
              </a:rPr>
              <a:t>COVID</a:t>
            </a:r>
            <a:r>
              <a:rPr lang="ru-RU" spc="-1">
                <a:solidFill>
                  <a:srgbClr val="000000"/>
                </a:solidFill>
              </a:rPr>
              <a:t> – 19 в случае, если член профсоюза делал его самостоятельно и приобретение лекарственных препаратов;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- закуплено в пользу ФГУЗ МСЧ №118 СИЗов, оборудования и расходных материалов на сумму 13,2 млн. рублей и лекарственных препаратов для медицинского применения на сумму 1,4 млн. рублей. </a:t>
            </a:r>
            <a:endParaRPr lang="ru-RU" spc="-1">
              <a:latin typeface="Arial"/>
            </a:endParaRPr>
          </a:p>
          <a:p>
            <a:pPr marL="215987" indent="-215987"/>
            <a:endParaRPr lang="ru-RU" spc="-1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7592A4CC-AAC7-4B36-9109-5D69677B6DD2}" type="slidenum">
              <a:rPr lang="ru-RU" sz="1200" spc="-1">
                <a:solidFill>
                  <a:srgbClr val="000000"/>
                </a:solidFill>
              </a:rPr>
              <a:t>12</a:t>
            </a:fld>
            <a:endParaRPr lang="ru-RU" sz="1200" spc="-1">
              <a:latin typeface="Times New Roman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317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Профсоюзная организация особое внимание уделяет вопросам заработной платы. Для работников Кольской АЭС минимальный размер начисленной заработной платы установлен не ниже 1,5 прожиточного минимума трудоспособного населения в Мурманской области </a:t>
            </a:r>
            <a:r>
              <a:rPr lang="ru-RU" i="1" spc="-1">
                <a:solidFill>
                  <a:srgbClr val="FF0000"/>
                </a:solidFill>
              </a:rPr>
              <a:t>(за 1 квартал 2021 года величина прожиточного минимума установлена в размере 19391 руб.).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Благодаря активной позиции РП РАЭП должностные оклады в том числе  работников Кольской АЭС ежегодно индексируются. В 2021 году индексация должностных окладов произведена с 01 сентября в размере до 5,2%. В настоящее время РП РАЭП ведет переговоры по индексации не только должностного оклада, а базовой заработной платы, включающей должностной оклад и ИСН.  Многие предприятия и организации отрасли обеспечивают индексацию путем начисления индексирующей выплаты. Индексация именно оклада является более выгодной для работников.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 Заработная плата работников Кольской АЭС выглядит очень достойно на фоне показателей по региону и на фоне российских показателей.  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Доля выплат, носящих постоянный характер, в соответствии с пунктом 8.3 Коллективного договора, должна составлять не менее 70% в общем объеме заработной платы. По итогам 2021 года фактически составляет 77 %.  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За 2021 год зафиксировано увеличение начисленной среднемесячной заработной платы. Стоит отметить, что в условиях пандемии работодатель не только смог сохранить имеющийся уровень заработной платы, но и увеличить его по всем категориям работников.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 </a:t>
            </a:r>
            <a:endParaRPr lang="ru-RU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2927CE3-BD7B-4B08-BD81-22F14D2A0CD3}" type="slidenum">
              <a:rPr lang="ru-RU" sz="1200" spc="-1">
                <a:solidFill>
                  <a:srgbClr val="000000"/>
                </a:solidFill>
              </a:rPr>
              <a:t>13</a:t>
            </a:fld>
            <a:endParaRPr lang="ru-RU" sz="1200" spc="-1">
              <a:latin typeface="Times New Roman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0967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 algn="just"/>
            <a:r>
              <a:rPr lang="ru-RU" spc="-1">
                <a:solidFill>
                  <a:srgbClr val="000000"/>
                </a:solidFill>
              </a:rPr>
              <a:t>Социальная политика на Кольской АЭС также находится в зоне особого внимания профсоюзной организации.  </a:t>
            </a:r>
            <a:endParaRPr lang="ru-RU" spc="-1">
              <a:latin typeface="Arial"/>
            </a:endParaRPr>
          </a:p>
          <a:p>
            <a:pPr marL="215987" indent="-215987" algn="just"/>
            <a:r>
              <a:rPr lang="ru-RU" spc="-1">
                <a:solidFill>
                  <a:srgbClr val="000000"/>
                </a:solidFill>
              </a:rPr>
              <a:t>На Кольской АЭС все мероприятия, направленные на повышение уровня жилищного, бытового, медицинского и культурного обслуживания работников Кольской АЭС и членов их семей, организацию их отдыха и досуга, проведение спортивных мероприятий, реабилитацию работников в соответствии с Коллективным договором выполняются в полном объеме.</a:t>
            </a:r>
            <a:endParaRPr lang="ru-RU" spc="-1">
              <a:latin typeface="Arial"/>
            </a:endParaRPr>
          </a:p>
          <a:p>
            <a:pPr marL="215987" indent="-215987" algn="just"/>
            <a:endParaRPr lang="ru-RU" spc="-1">
              <a:latin typeface="Arial"/>
            </a:endParaRPr>
          </a:p>
          <a:p>
            <a:pPr marL="215987" indent="-215987" algn="just"/>
            <a:r>
              <a:rPr lang="ru-RU" spc="-1">
                <a:solidFill>
                  <a:srgbClr val="000000"/>
                </a:solidFill>
              </a:rPr>
              <a:t>В отчетный период продолжалась работа в соответствии с Календарным планом культурно-массовых, спортивно-массовых и молодежных мероприятий Кольской АЭС и профсоюзной организации на 2021 год в соответствии с утвержденной сметой.  </a:t>
            </a:r>
            <a:endParaRPr lang="ru-RU" spc="-1">
              <a:latin typeface="Arial"/>
            </a:endParaRPr>
          </a:p>
          <a:p>
            <a:pPr marL="215987" indent="-215987" algn="just"/>
            <a:r>
              <a:rPr lang="ru-RU" spc="-1">
                <a:solidFill>
                  <a:srgbClr val="000000"/>
                </a:solidFill>
              </a:rPr>
              <a:t>За счет членских профсоюзных взносов и  целевых денежных средств Кольской АЭС в 2021 году организовано и проведено: </a:t>
            </a:r>
            <a:endParaRPr lang="ru-RU" spc="-1">
              <a:latin typeface="Arial"/>
            </a:endParaRPr>
          </a:p>
          <a:p>
            <a:pPr marL="215987" indent="-215987" algn="just"/>
            <a:r>
              <a:rPr lang="ru-RU" spc="-1">
                <a:solidFill>
                  <a:srgbClr val="000000"/>
                </a:solidFill>
              </a:rPr>
              <a:t>- культурно-массовых мероприятий на общую сумму 88,1 млн. руб.; </a:t>
            </a:r>
            <a:endParaRPr lang="ru-RU" spc="-1">
              <a:latin typeface="Arial"/>
            </a:endParaRPr>
          </a:p>
          <a:p>
            <a:pPr algn="just">
              <a:tabLst>
                <a:tab pos="0" algn="l"/>
              </a:tabLst>
            </a:pPr>
            <a:r>
              <a:rPr lang="ru-RU" spc="-1">
                <a:solidFill>
                  <a:srgbClr val="000000"/>
                </a:solidFill>
              </a:rPr>
              <a:t>-  физкультурно – оздоровительных мероприятий на общую сумму 45,3 млн. руб.; </a:t>
            </a:r>
            <a:endParaRPr lang="ru-RU" spc="-1">
              <a:latin typeface="Arial"/>
            </a:endParaRPr>
          </a:p>
          <a:p>
            <a:pPr algn="just">
              <a:tabLst>
                <a:tab pos="0" algn="l"/>
              </a:tabLst>
            </a:pPr>
            <a:r>
              <a:rPr lang="ru-RU" spc="-1">
                <a:solidFill>
                  <a:srgbClr val="000000"/>
                </a:solidFill>
              </a:rPr>
              <a:t>в соответствии с уставной деятельностью и положениями, утвержденными профсоюзным комитетом, оказана материальная помощь 919 членам профсоюза на общую сумму 13,5 млн. рублей.</a:t>
            </a:r>
            <a:endParaRPr lang="ru-RU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1E6A917-EAC9-4AD6-A7F1-23885437790A}" type="slidenum">
              <a:rPr lang="ru-RU" sz="1200" spc="-1">
                <a:solidFill>
                  <a:srgbClr val="000000"/>
                </a:solidFill>
              </a:rPr>
              <a:t>14</a:t>
            </a:fld>
            <a:endParaRPr lang="ru-RU" sz="1200" spc="-1">
              <a:latin typeface="Times New Roman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2096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>
                <a:solidFill>
                  <a:srgbClr val="000000"/>
                </a:solidFill>
              </a:rPr>
              <a:t>Традиционно в 2021 году профсоюзной организацией была организована детская летняя оздоровительная кампания, в ходе которой была проведена следующая работа: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- организован выезд 60 детей на отдых в детский лагерь «Полярный круг» (Республика Карелия, Лоухский район, дер. Нильмогуба).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- организован выезд 25 детей на отдых в детский оздоровительный лагерь «Мандарин» ООО «Компания «Черномор» (Россия, Республика Крым, Бахчисарайский район, с. Песчаное).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- организован выезд 30 детей на спортивные сборы по виду спорта «плавание» в ООО «Санаторий «Вита» (Россия, Краснодарский край, город-курорт Анапа).  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- организован выезд 22 детей на спортивные сборы по виду спорта «дзюдо» на базе Студенческого оздоровительно – спортивного комплекса «Радуга» при Донском Государственном Техническом Университете (Россия, Краснодарский край, г. Геленджик, с. Дивноморское).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- организован выезд 10 детей на спортивные сборы по виду спорта «хоккей» в г. Москву (ООО «АЙССТАЙЛ».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- организована занятость более, чем  100 детям на базе образовательного центра «</a:t>
            </a:r>
            <a:r>
              <a:rPr lang="en-US" spc="-1">
                <a:solidFill>
                  <a:srgbClr val="000000"/>
                </a:solidFill>
              </a:rPr>
              <a:t>Hello</a:t>
            </a:r>
            <a:r>
              <a:rPr lang="ru-RU" spc="-1">
                <a:solidFill>
                  <a:srgbClr val="000000"/>
                </a:solidFill>
              </a:rPr>
              <a:t>», языкового центра «Лингвист»,  центра «Семья») и языкового центра «Диалог».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За счет средств профбюджета членам профсоюза выплачена компенсация затрат в размере -  1,3 млн. руб.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Всего Первичной общественной профсоюзной организацией работников Кольской АЭС в рамках организации отдыха и оздоровления детей и подростков летом 2021 года был организован отдых более  252 детям, на общую сумму более 13 млн. руб. </a:t>
            </a:r>
            <a:endParaRPr lang="ru-RU" spc="-1">
              <a:latin typeface="Arial"/>
            </a:endParaRPr>
          </a:p>
          <a:p>
            <a:pPr marL="215987" indent="-215987" algn="just"/>
            <a:r>
              <a:rPr lang="ru-RU" spc="-1">
                <a:solidFill>
                  <a:srgbClr val="000000"/>
                </a:solidFill>
              </a:rPr>
              <a:t>Финансирование всех мероприятий по организации отдыха и оздоровления детей организовано за счет средств, поступающих на счет профсоюзной организации в соответствии с п. 9.10.2. Коллективного договора Кольской АЭС. Размер оплаты родителей 0.</a:t>
            </a:r>
            <a:endParaRPr lang="ru-RU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64672FF7-C0EC-4CC0-9DB4-A40C6F76DA45}" type="slidenum">
              <a:rPr lang="ru-RU" sz="1200" spc="-1">
                <a:solidFill>
                  <a:srgbClr val="000000"/>
                </a:solidFill>
              </a:rPr>
              <a:t>15</a:t>
            </a:fld>
            <a:endParaRPr lang="ru-RU" sz="1200" spc="-1">
              <a:latin typeface="Times New Roman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2158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>
              <a:tabLst>
                <a:tab pos="0" algn="l"/>
              </a:tabLst>
            </a:pPr>
            <a:r>
              <a:rPr lang="ru-RU" sz="2000" spc="-1" dirty="0">
                <a:latin typeface="Times New Roman"/>
                <a:ea typeface="Calibri"/>
              </a:rPr>
              <a:t>Непосредственной реализацией календарного плана спортивно-массовых и физкультурно-оздоровительных мероприятий занимаются</a:t>
            </a:r>
            <a:endParaRPr lang="ru-RU" sz="2000" spc="-1" dirty="0">
              <a:latin typeface="Arial"/>
            </a:endParaRPr>
          </a:p>
          <a:p>
            <a:pPr algn="just">
              <a:tabLst>
                <a:tab pos="0" algn="l"/>
              </a:tabLst>
            </a:pPr>
            <a:r>
              <a:rPr lang="ru-RU" sz="2000" spc="-1" dirty="0">
                <a:latin typeface="Times New Roman"/>
                <a:ea typeface="Calibri"/>
              </a:rPr>
              <a:t>специалисты профсоюзной организации работников Кольской АЭС и клубными формированиями при профкоме КАЭС</a:t>
            </a:r>
            <a:endParaRPr lang="ru-RU" sz="2000" spc="-1" dirty="0">
              <a:latin typeface="Arial"/>
            </a:endParaRPr>
          </a:p>
          <a:p>
            <a:pPr algn="just">
              <a:tabLst>
                <a:tab pos="0" algn="l"/>
              </a:tabLst>
            </a:pPr>
            <a:endParaRPr lang="ru-RU" sz="2000" spc="-1" dirty="0">
              <a:latin typeface="Arial"/>
            </a:endParaRPr>
          </a:p>
          <a:p>
            <a:pPr algn="just"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</a:rPr>
              <a:t>автоклуб «Салма» (ледовые гонки, соревнования в картинг-центре); «Северная энергия» (</a:t>
            </a:r>
            <a:r>
              <a:rPr lang="ru-RU" spc="-1" dirty="0" err="1">
                <a:solidFill>
                  <a:srgbClr val="000000"/>
                </a:solidFill>
              </a:rPr>
              <a:t>флорбол</a:t>
            </a:r>
            <a:r>
              <a:rPr lang="ru-RU" spc="-1" dirty="0">
                <a:solidFill>
                  <a:srgbClr val="000000"/>
                </a:solidFill>
              </a:rPr>
              <a:t>); туристический клуб «</a:t>
            </a:r>
            <a:r>
              <a:rPr lang="ru-RU" spc="-1" dirty="0" err="1">
                <a:solidFill>
                  <a:srgbClr val="000000"/>
                </a:solidFill>
              </a:rPr>
              <a:t>Водиной</a:t>
            </a:r>
            <a:r>
              <a:rPr lang="ru-RU" spc="-1" dirty="0">
                <a:solidFill>
                  <a:srgbClr val="000000"/>
                </a:solidFill>
              </a:rPr>
              <a:t>» (каяки, байдарки, катамараны, </a:t>
            </a:r>
            <a:r>
              <a:rPr lang="ru-RU" spc="-1" dirty="0" err="1">
                <a:solidFill>
                  <a:srgbClr val="000000"/>
                </a:solidFill>
              </a:rPr>
              <a:t>кайтинг</a:t>
            </a:r>
            <a:r>
              <a:rPr lang="ru-RU" spc="-1" dirty="0">
                <a:solidFill>
                  <a:srgbClr val="000000"/>
                </a:solidFill>
              </a:rPr>
              <a:t>); "Марафонец"(лыжные гонки, марафоны, легкая атлетика, многоборье, заплывы на открытой воде); "Энергетик" (футбол);  "Форвард" (дзюдо, баскетбол); "Вектор" (организация походов выходного дня);   "Баттерфляй Зори" (настольный теннис); «Святогор» (бокс); «</a:t>
            </a:r>
            <a:r>
              <a:rPr lang="ru-RU" spc="-1" dirty="0" err="1">
                <a:solidFill>
                  <a:srgbClr val="000000"/>
                </a:solidFill>
              </a:rPr>
              <a:t>Гандвик</a:t>
            </a:r>
            <a:r>
              <a:rPr lang="ru-RU" spc="-1" dirty="0">
                <a:solidFill>
                  <a:srgbClr val="000000"/>
                </a:solidFill>
              </a:rPr>
              <a:t>» (подводное плавание); «</a:t>
            </a:r>
            <a:r>
              <a:rPr lang="ru-RU" spc="-1" dirty="0" err="1">
                <a:solidFill>
                  <a:srgbClr val="000000"/>
                </a:solidFill>
              </a:rPr>
              <a:t>Кроссфит</a:t>
            </a:r>
            <a:r>
              <a:rPr lang="ru-RU" spc="-1" dirty="0">
                <a:solidFill>
                  <a:srgbClr val="000000"/>
                </a:solidFill>
              </a:rPr>
              <a:t>», Охотничий клуб и т.д. всего 12 клубных формирований</a:t>
            </a:r>
            <a:endParaRPr lang="ru-RU" spc="-1" dirty="0">
              <a:latin typeface="Arial"/>
            </a:endParaRPr>
          </a:p>
          <a:p>
            <a:pPr algn="just">
              <a:tabLst>
                <a:tab pos="0" algn="l"/>
              </a:tabLst>
            </a:pPr>
            <a:endParaRPr lang="ru-RU" spc="-1" dirty="0">
              <a:latin typeface="Arial"/>
            </a:endParaRPr>
          </a:p>
          <a:p>
            <a:pPr algn="just"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</a:rPr>
              <a:t>Низкое количество мероприятий было обусловлено эпидемиологической обстановкой. </a:t>
            </a:r>
            <a:endParaRPr lang="ru-RU" spc="-1" dirty="0">
              <a:latin typeface="Arial"/>
            </a:endParaRPr>
          </a:p>
          <a:p>
            <a:pPr algn="just">
              <a:tabLst>
                <a:tab pos="0" algn="l"/>
              </a:tabLst>
            </a:pPr>
            <a:r>
              <a:rPr lang="ru-RU" spc="-1" dirty="0">
                <a:solidFill>
                  <a:srgbClr val="000000"/>
                </a:solidFill>
              </a:rPr>
              <a:t>Но в целях реализации мероприятий, предусмотренных КП закуплено спорт инвентаря, оборудования и экипировки на общую сумму более 7 млн. руб. </a:t>
            </a:r>
            <a:endParaRPr lang="ru-RU" spc="-1" dirty="0">
              <a:latin typeface="Arial"/>
            </a:endParaRPr>
          </a:p>
          <a:p>
            <a:pPr>
              <a:tabLst>
                <a:tab pos="0" algn="l"/>
              </a:tabLst>
            </a:pPr>
            <a:endParaRPr lang="ru-RU" spc="-1" dirty="0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3D44CDC-D478-4901-B684-741FB71BA0E2}" type="slidenum">
              <a:rPr lang="ru-RU" sz="1200" spc="-1">
                <a:solidFill>
                  <a:srgbClr val="000000"/>
                </a:solidFill>
              </a:rPr>
              <a:t>16</a:t>
            </a:fld>
            <a:endParaRPr lang="ru-RU" sz="1200" spc="-1">
              <a:latin typeface="Times New Roman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282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tabLst>
                <a:tab pos="0" algn="l"/>
              </a:tabLst>
            </a:pPr>
            <a:endParaRPr lang="ru-RU" spc="-1" dirty="0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3D44CDC-D478-4901-B684-741FB71BA0E2}" type="slidenum">
              <a:rPr lang="ru-RU" sz="1200" spc="-1">
                <a:solidFill>
                  <a:srgbClr val="000000"/>
                </a:solidFill>
              </a:rPr>
              <a:t>17</a:t>
            </a:fld>
            <a:endParaRPr lang="ru-RU" sz="1200" spc="-1">
              <a:latin typeface="Times New Roman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67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 algn="just"/>
            <a:r>
              <a:rPr lang="ru-RU" spc="-1" dirty="0">
                <a:solidFill>
                  <a:srgbClr val="000000"/>
                </a:solidFill>
              </a:rPr>
              <a:t>Исполнение сметы доходов и расходов по </a:t>
            </a:r>
            <a:r>
              <a:rPr lang="ru-RU" spc="-1" dirty="0" err="1">
                <a:solidFill>
                  <a:srgbClr val="000000"/>
                </a:solidFill>
              </a:rPr>
              <a:t>профбюджету</a:t>
            </a:r>
            <a:r>
              <a:rPr lang="ru-RU" spc="-1" dirty="0">
                <a:solidFill>
                  <a:srgbClr val="000000"/>
                </a:solidFill>
              </a:rPr>
              <a:t>  профсоюзной организации работников Кольской АЭС за 2021 год представлено на слайде. </a:t>
            </a:r>
            <a:endParaRPr lang="ru-RU" spc="-1" dirty="0">
              <a:latin typeface="Arial"/>
            </a:endParaRPr>
          </a:p>
          <a:p>
            <a:pPr marL="215987" indent="-215987" algn="just"/>
            <a:endParaRPr lang="ru-RU" spc="-1" dirty="0">
              <a:latin typeface="Arial"/>
            </a:endParaRPr>
          </a:p>
          <a:p>
            <a:pPr marL="215987" indent="-215987" algn="just"/>
            <a:r>
              <a:rPr lang="ru-RU" spc="-1" dirty="0">
                <a:solidFill>
                  <a:srgbClr val="000000"/>
                </a:solidFill>
              </a:rPr>
              <a:t>Членами ревизионной комиссии в течение года проводились проверки финансовой деятельности Первичной общественной профсоюзной организации работников Кольской АЭС. </a:t>
            </a:r>
            <a:endParaRPr lang="ru-RU" spc="-1" dirty="0">
              <a:latin typeface="Arial"/>
            </a:endParaRPr>
          </a:p>
          <a:p>
            <a:pPr marL="215987" indent="-215987" algn="just"/>
            <a:endParaRPr lang="ru-RU" spc="-1" dirty="0">
              <a:latin typeface="Arial"/>
            </a:endParaRPr>
          </a:p>
          <a:p>
            <a:pPr marL="215987" indent="-215987" algn="just"/>
            <a:r>
              <a:rPr lang="ru-RU" spc="-1" dirty="0">
                <a:solidFill>
                  <a:srgbClr val="000000"/>
                </a:solidFill>
              </a:rPr>
              <a:t>По результатам проверок нарушений, в том числе финансово – хозяйственной деятельности и исполнения профсоюзного бюджета не выявлено.	</a:t>
            </a:r>
            <a:endParaRPr lang="ru-RU" spc="-1" dirty="0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694A02CB-121F-457A-BF9E-0F1623BD5597}" type="slidenum">
              <a:rPr lang="ru-RU" sz="1200" spc="-1">
                <a:solidFill>
                  <a:srgbClr val="000000"/>
                </a:solidFill>
              </a:rPr>
              <a:t>18</a:t>
            </a:fld>
            <a:endParaRPr lang="ru-RU" sz="1200" spc="-1">
              <a:latin typeface="Times New Roman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5389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 algn="just"/>
            <a:r>
              <a:rPr lang="ru-RU" sz="1100" spc="-1" dirty="0">
                <a:solidFill>
                  <a:srgbClr val="000000"/>
                </a:solidFill>
              </a:rPr>
              <a:t>Проведенный анализ информации, полученной от цеховых комитетов, а также результаты предварительной оценки выполнения коллективного договора в 2021 году, данной на собраниях подразделений Кольской АЭС </a:t>
            </a:r>
            <a:endParaRPr lang="ru-RU" sz="1100" spc="-1" dirty="0">
              <a:latin typeface="Arial"/>
            </a:endParaRPr>
          </a:p>
          <a:p>
            <a:pPr marL="215987" indent="-215987" algn="just"/>
            <a:r>
              <a:rPr lang="ru-RU" sz="1100" spc="-1" dirty="0">
                <a:solidFill>
                  <a:srgbClr val="000000"/>
                </a:solidFill>
              </a:rPr>
              <a:t>позволяют признать предусмотренные коллективным договором обязательства по всем разделам по итогам 2021 года выполненными. Администрация Кольской АЭС и профсоюзная организация находятся в постоянном диалоге. Социальные программы принимаются с учетом мнения профсоюзной организации, предложения профсоюза берутся во внимание, наиболее наболевшие проблемы всегда решаются. Безусловно есть вопросы, над которыми предстоит поработать в предстоящий период. 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Считать основными задачами на очередной период: 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 - добиваться сохранения реального уровня оплаты труда, сохранения достигнутого в социальном партнерстве уровня социальных гарантий, льгот и компенсаций при разработке Отраслевого соглашения по атомной энергетике, промышленности  и науке на 2023 – 2025 </a:t>
            </a:r>
            <a:r>
              <a:rPr lang="ru-RU" sz="1100" spc="-1" dirty="0" err="1">
                <a:solidFill>
                  <a:srgbClr val="000000"/>
                </a:solidFill>
              </a:rPr>
              <a:t>г.г</a:t>
            </a:r>
            <a:r>
              <a:rPr lang="ru-RU" sz="1100" spc="-1" dirty="0">
                <a:solidFill>
                  <a:srgbClr val="000000"/>
                </a:solidFill>
              </a:rPr>
              <a:t>. и заключении Коллективного договора АО «Концерн Росэнергоатом»;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 - сохранение уровня социальной защищенности работников организаций; 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- защита прав и законных интересов в области охраны труда, отстаивание принципа обеспечения приоритета сохранения жизни и здоровья в процессе трудовой деятельности; 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- усилить информационную работу с использованием вех возможных средств коммуникации;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- добиваться дальнейшего развития социального партнерства, участия во всех формах социального партнерства, повышения эффективности коллективно-договорного процесса, обеспечения безусловного выполнения сторонами достигнутых в ходе переговоров договорённостей;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 - активно участвовать в реализации Единой Отраслевой социальной политики ГК «</a:t>
            </a:r>
            <a:r>
              <a:rPr lang="ru-RU" sz="1100" spc="-1" dirty="0" err="1">
                <a:solidFill>
                  <a:srgbClr val="000000"/>
                </a:solidFill>
              </a:rPr>
              <a:t>Росатом</a:t>
            </a:r>
            <a:r>
              <a:rPr lang="ru-RU" sz="1100" spc="-1" dirty="0">
                <a:solidFill>
                  <a:srgbClr val="000000"/>
                </a:solidFill>
              </a:rPr>
              <a:t>» на Кольской АЭС;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 - активно участвовать в работе по внедрению программ развития институтов культуры безопасности и уполномоченных по охране труда. Способствовать взаимодействию  обоих институтов с целью профилактики происшествий, выявления событий «низкого уровня» и решения проблем работников на их рабочих местах.   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Членство в профсоюзе – это не только дополнительная социальная поддержка, но и возможность для интересного досуга, оздоровления и реализации себя за пределами рабочего пространства. Для профсоюзной организации важно, что бы работников объединяли общие интересы, а не только производственная деятельность. 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Профсоюзная организация ждет от членов профсоюза обратной связи, которая поможет узнать, чего ждут от профсоюза работники, на чём необходимо сосредоточить в первую очередь свою работу, выбрать правильную стратегию.   </a:t>
            </a:r>
            <a:endParaRPr lang="ru-RU" sz="1100" spc="-1" dirty="0">
              <a:latin typeface="Arial"/>
            </a:endParaRPr>
          </a:p>
          <a:p>
            <a:pPr marL="215987" indent="-215987"/>
            <a:r>
              <a:rPr lang="ru-RU" sz="1100" spc="-1" dirty="0">
                <a:solidFill>
                  <a:srgbClr val="000000"/>
                </a:solidFill>
              </a:rPr>
              <a:t> </a:t>
            </a:r>
            <a:endParaRPr lang="ru-RU" sz="1100" spc="-1" dirty="0">
              <a:latin typeface="Arial"/>
            </a:endParaRPr>
          </a:p>
          <a:p>
            <a:pPr marL="215987" indent="-215987" algn="just"/>
            <a:endParaRPr lang="ru-RU" sz="1100" spc="-1" dirty="0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2F66C59-0C5C-4128-BAFB-CB1DA4D73225}" type="slidenum">
              <a:rPr lang="ru-RU" sz="1200" spc="-1">
                <a:solidFill>
                  <a:srgbClr val="000000"/>
                </a:solidFill>
              </a:rPr>
              <a:t>19</a:t>
            </a:fld>
            <a:endParaRPr lang="ru-RU" sz="1200" spc="-1">
              <a:latin typeface="Times New Roman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733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На 31.12.2021 года в Первичной общественной профсоюзной организации работников Кольской АЭС состояло на учете 63% от числа работающих в филиале АО «Концерн Росэнергоатом» «Кольская атомная станция». 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За отчетный период принято в члены профсоюза 74 человека, выбыло из членов профсоюза 66 человек, в том числе по собственному желанию 14 человек.</a:t>
            </a:r>
            <a:endParaRPr lang="ru-RU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38D36A02-103D-44BA-A8D1-B811575C774D}" type="slidenum">
              <a:rPr lang="ru-RU" sz="1200" spc="-1">
                <a:solidFill>
                  <a:srgbClr val="000000"/>
                </a:solidFill>
              </a:rPr>
              <a:t>2</a:t>
            </a:fld>
            <a:endParaRPr lang="ru-RU" sz="1200" spc="-1">
              <a:latin typeface="Times New Roman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1393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2FA0D26-6C78-408E-AF4C-5AADD6598E4C}" type="slidenum">
              <a:rPr lang="ru-RU" sz="1200" spc="-1">
                <a:solidFill>
                  <a:srgbClr val="000000"/>
                </a:solidFill>
              </a:rPr>
              <a:t>20</a:t>
            </a:fld>
            <a:endParaRPr lang="ru-RU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762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z="1400" spc="-1" dirty="0">
                <a:solidFill>
                  <a:srgbClr val="000000"/>
                </a:solidFill>
              </a:rPr>
              <a:t>Постоянно действующим руководящим коллегиальным выборным органом для профсоюзной организации работников Кольской АЭС является профсоюзный комитет.  </a:t>
            </a:r>
            <a:endParaRPr lang="ru-RU" sz="1400" spc="-1" dirty="0">
              <a:latin typeface="Arial"/>
            </a:endParaRPr>
          </a:p>
          <a:p>
            <a:pPr marL="215987" indent="-215987"/>
            <a:r>
              <a:rPr lang="ru-RU" sz="1400" spc="-1" dirty="0">
                <a:solidFill>
                  <a:srgbClr val="000000"/>
                </a:solidFill>
              </a:rPr>
              <a:t>Состав профсоюзного комитета Первичной общественной профсоюзной организации работников Кольской АЭС: </a:t>
            </a:r>
            <a:endParaRPr lang="ru-RU" sz="1400" spc="-1" dirty="0">
              <a:latin typeface="Arial"/>
            </a:endParaRPr>
          </a:p>
          <a:p>
            <a:pPr marL="215987" indent="-215987"/>
            <a:r>
              <a:rPr lang="ru-RU" sz="1400" spc="-1" dirty="0" err="1">
                <a:solidFill>
                  <a:srgbClr val="000000"/>
                </a:solidFill>
              </a:rPr>
              <a:t>Позолотин</a:t>
            </a:r>
            <a:r>
              <a:rPr lang="ru-RU" sz="1400" spc="-1" dirty="0">
                <a:solidFill>
                  <a:srgbClr val="000000"/>
                </a:solidFill>
              </a:rPr>
              <a:t> Дмитрий Олегович, Майоров Сергей Викторович, </a:t>
            </a:r>
            <a:r>
              <a:rPr lang="ru-RU" sz="1400" spc="-1" dirty="0" err="1">
                <a:solidFill>
                  <a:srgbClr val="000000"/>
                </a:solidFill>
              </a:rPr>
              <a:t>Дюжилов</a:t>
            </a:r>
            <a:r>
              <a:rPr lang="ru-RU" sz="1400" spc="-1" dirty="0">
                <a:solidFill>
                  <a:srgbClr val="000000"/>
                </a:solidFill>
              </a:rPr>
              <a:t> Антон Сергеевич, Рыжов Антон Владимирович, Федорова Елена Львовна, Серебренников Дмитрий Сергеевич,</a:t>
            </a:r>
            <a:endParaRPr lang="ru-RU" sz="1400" spc="-1" dirty="0">
              <a:latin typeface="Arial"/>
            </a:endParaRPr>
          </a:p>
          <a:p>
            <a:pPr marL="215987" indent="-215987"/>
            <a:r>
              <a:rPr lang="ru-RU" sz="1400" spc="-1" dirty="0">
                <a:solidFill>
                  <a:srgbClr val="000000"/>
                </a:solidFill>
              </a:rPr>
              <a:t>Большакова Елена Сергеевна, Соколов Тимофей Александрович, Анисимов Андрей Владимирович, </a:t>
            </a:r>
            <a:r>
              <a:rPr lang="ru-RU" sz="1400" spc="-1" dirty="0" err="1">
                <a:solidFill>
                  <a:srgbClr val="FF0000"/>
                </a:solidFill>
              </a:rPr>
              <a:t>Ченгаев</a:t>
            </a:r>
            <a:r>
              <a:rPr lang="ru-RU" sz="1400" spc="-1" dirty="0">
                <a:solidFill>
                  <a:srgbClr val="FF0000"/>
                </a:solidFill>
              </a:rPr>
              <a:t> Максим Николаевич  </a:t>
            </a:r>
            <a:endParaRPr lang="ru-RU" sz="1400" spc="-1" dirty="0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C22A9CF-6B9A-4B7A-8357-E17B1259D962}" type="slidenum">
              <a:rPr lang="ru-RU" sz="1200" spc="-1">
                <a:solidFill>
                  <a:srgbClr val="000000"/>
                </a:solidFill>
              </a:rPr>
              <a:t>3</a:t>
            </a:fld>
            <a:endParaRPr lang="ru-RU" sz="1200" spc="-1">
              <a:latin typeface="Times New Roman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856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>
                <a:solidFill>
                  <a:srgbClr val="000000"/>
                </a:solidFill>
                <a:latin typeface="Times New Roman"/>
              </a:rPr>
              <a:t>Для обеспечения эффективной работы при профсоюзном комитете работает 5 (пять) комиссий: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  <a:latin typeface="Times New Roman"/>
              </a:rPr>
              <a:t>по культурно-массовой работе, по спортивно – массовой работе, по работе с молодежью,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  <a:latin typeface="Times New Roman"/>
              </a:rPr>
              <a:t>по охране труда, по информационной работе, определены их полномочия и порядок работы, которые закреплены в Положениях о комиссиях. 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  <a:latin typeface="Times New Roman"/>
              </a:rPr>
              <a:t>Члены профкома входят в состав Жилищной комиссии, Комиссии по социальному страхованию и социальным вопросам,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  <a:latin typeface="Times New Roman"/>
              </a:rPr>
              <a:t>Комиссии по ведению коллективных переговоров по заключению коллективного договора, внесению в него изменений и дополнений, Общественной комиссии Кольской АЭС,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  <a:latin typeface="Times New Roman"/>
              </a:rPr>
              <a:t>Комитета по охране труда, Комиссии по контролю за работой столовых. </a:t>
            </a:r>
            <a:endParaRPr lang="ru-RU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D34FAAD7-7592-4D3D-B61C-3F70E9302232}" type="slidenum">
              <a:rPr lang="ru-RU" sz="1200" spc="-1">
                <a:solidFill>
                  <a:srgbClr val="000000"/>
                </a:solidFill>
              </a:rPr>
              <a:t>4</a:t>
            </a:fld>
            <a:endParaRPr lang="ru-RU" sz="1200" spc="-1">
              <a:latin typeface="Times New Roman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57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 dirty="0">
                <a:solidFill>
                  <a:srgbClr val="000000"/>
                </a:solidFill>
              </a:rPr>
              <a:t>В целях информирования о проделанной профсоюзной организацией работе используются: информационный портал Кольской АЭС, сайт в сети Интернет, в социальной сети «В контакте» страница «Профсоюз Кольской АЭС</a:t>
            </a:r>
            <a:r>
              <a:rPr lang="ru-RU" spc="-1" dirty="0" smtClean="0">
                <a:solidFill>
                  <a:srgbClr val="000000"/>
                </a:solidFill>
              </a:rPr>
              <a:t>»,</a:t>
            </a:r>
            <a:r>
              <a:rPr lang="ru-RU" spc="-1" baseline="0" dirty="0" smtClean="0">
                <a:solidFill>
                  <a:srgbClr val="000000"/>
                </a:solidFill>
              </a:rPr>
              <a:t> </a:t>
            </a:r>
            <a:r>
              <a:rPr lang="ru-RU" spc="-1" dirty="0" smtClean="0">
                <a:solidFill>
                  <a:srgbClr val="000000"/>
                </a:solidFill>
              </a:rPr>
              <a:t>страницы </a:t>
            </a:r>
            <a:r>
              <a:rPr lang="ru-RU" spc="-1" dirty="0">
                <a:solidFill>
                  <a:srgbClr val="000000"/>
                </a:solidFill>
              </a:rPr>
              <a:t>в социальный сетях клубов при профсоюзной организации «Вектор», «</a:t>
            </a:r>
            <a:r>
              <a:rPr lang="ru-RU" spc="-1" dirty="0" err="1">
                <a:solidFill>
                  <a:srgbClr val="000000"/>
                </a:solidFill>
              </a:rPr>
              <a:t>Водиной</a:t>
            </a:r>
            <a:r>
              <a:rPr lang="ru-RU" spc="-1" dirty="0">
                <a:solidFill>
                  <a:srgbClr val="000000"/>
                </a:solidFill>
              </a:rPr>
              <a:t>», «Салма», «Русский проект» и др.   </a:t>
            </a:r>
            <a:endParaRPr lang="ru-RU" spc="-1" dirty="0">
              <a:latin typeface="Arial"/>
            </a:endParaRPr>
          </a:p>
          <a:p>
            <a:pPr marL="215987" indent="-215987"/>
            <a:r>
              <a:rPr lang="ru-RU" spc="-1" dirty="0">
                <a:solidFill>
                  <a:srgbClr val="000000"/>
                </a:solidFill>
              </a:rPr>
              <a:t>Информация о мероприятиях публикуется в еженедельной газете Кольской АЭС «Энергия плюс».  </a:t>
            </a:r>
            <a:endParaRPr lang="ru-RU" spc="-1" dirty="0">
              <a:latin typeface="Arial"/>
            </a:endParaRPr>
          </a:p>
          <a:p>
            <a:pPr marL="215987" indent="-215987"/>
            <a:r>
              <a:rPr lang="ru-RU" spc="-1" dirty="0">
                <a:solidFill>
                  <a:srgbClr val="000000"/>
                </a:solidFill>
              </a:rPr>
              <a:t>Также информация доводиться до членов профсоюза при личном контакте, на встречах и собраниях, при выполнении совместных с представителями администрации Кольской АЭС обходов.</a:t>
            </a:r>
            <a:endParaRPr lang="ru-RU" spc="-1" dirty="0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2AE5491-06B7-4FCB-89A4-FAEAF49FB050}" type="slidenum">
              <a:rPr lang="ru-RU" sz="1200" spc="-1">
                <a:solidFill>
                  <a:srgbClr val="000000"/>
                </a:solidFill>
              </a:rPr>
              <a:t>5</a:t>
            </a:fld>
            <a:endParaRPr lang="ru-RU" sz="1200" spc="-1">
              <a:latin typeface="Times New Roman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05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Главной задачей профсоюзной организации работников Кольской АЭС всегда остается защита социально-экономических и трудовых прав работников Кольской АЭС, повышение их благосостояния. 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Решение поставленных задач во многом осуществляется на уровне социального партнерства и сотрудничества профсоюзной организации с администрацией Кольской АЭС и АО «Концерн Росэнергоатом» через Коллективный договор. 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Коллективный договор Кольской АЭС предусматривает совершенно четкие гарантии с понятным механизмом их реализации.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Все спорные вопросы в рамках исполнения принятых на себя обязательств обсуждаются на заседаниях комиссии по ведению коллективных переговоров и в её рабочих группах.  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Задача профсоюзной организации – найти компромисс по всем спорным вопросам. </a:t>
            </a:r>
            <a:endParaRPr lang="ru-RU" spc="-1">
              <a:latin typeface="Arial"/>
            </a:endParaRPr>
          </a:p>
          <a:p>
            <a:pPr marL="215987" indent="-215987"/>
            <a:endParaRPr lang="ru-RU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FC73F2EF-F250-4D56-BAFC-8FFDC12B8580}" type="slidenum">
              <a:rPr lang="ru-RU" sz="1200" spc="-1">
                <a:solidFill>
                  <a:srgbClr val="000000"/>
                </a:solidFill>
              </a:rPr>
              <a:t>6</a:t>
            </a:fld>
            <a:endParaRPr lang="ru-RU" sz="1200" spc="-1">
              <a:latin typeface="Times New Roman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608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 dirty="0">
                <a:solidFill>
                  <a:srgbClr val="000000"/>
                </a:solidFill>
              </a:rPr>
              <a:t>В 2021 году принято 19 Совместных решений с изменениями и дополнениями к Коллективному договору и приложениям к нему, из них: </a:t>
            </a:r>
            <a:endParaRPr lang="ru-RU" spc="-1" dirty="0">
              <a:latin typeface="Arial"/>
            </a:endParaRPr>
          </a:p>
          <a:p>
            <a:pPr marL="215987" indent="-215987"/>
            <a:r>
              <a:rPr lang="ru-RU" spc="-1" dirty="0">
                <a:solidFill>
                  <a:srgbClr val="000000"/>
                </a:solidFill>
              </a:rPr>
              <a:t>1 – изменения в части переданных ПОПО помещений; </a:t>
            </a:r>
            <a:endParaRPr lang="ru-RU" spc="-1" dirty="0">
              <a:latin typeface="Arial"/>
            </a:endParaRPr>
          </a:p>
          <a:p>
            <a:pPr marL="215987" indent="-215987"/>
            <a:r>
              <a:rPr lang="ru-RU" spc="-1" dirty="0">
                <a:solidFill>
                  <a:srgbClr val="000000"/>
                </a:solidFill>
              </a:rPr>
              <a:t>5 – изменения в Положение об оплате труда (положение по РОП, перечень нарушений при расчете КПЭ, индексация окладов с 01.09.2021, гармонизация матрицы оплаты труда с 01.12.2021, новая редакция Положения с 01.01.2022); </a:t>
            </a:r>
            <a:endParaRPr lang="ru-RU" spc="-1" dirty="0">
              <a:latin typeface="Arial"/>
            </a:endParaRPr>
          </a:p>
          <a:p>
            <a:pPr marL="215987" indent="-215987"/>
            <a:r>
              <a:rPr lang="ru-RU" spc="-1" dirty="0">
                <a:solidFill>
                  <a:srgbClr val="000000"/>
                </a:solidFill>
              </a:rPr>
              <a:t>5 – изменения по СИЗ (в связи с СОУТ и изменениями штатного расписания); </a:t>
            </a:r>
            <a:endParaRPr lang="ru-RU" spc="-1" dirty="0">
              <a:latin typeface="Arial"/>
            </a:endParaRPr>
          </a:p>
          <a:p>
            <a:pPr marL="215987" indent="-215987"/>
            <a:r>
              <a:rPr lang="ru-RU" spc="-1" dirty="0">
                <a:solidFill>
                  <a:srgbClr val="000000"/>
                </a:solidFill>
              </a:rPr>
              <a:t>7 – изменения в социальной политике (2 – материальная помощь, новая редакция программы поддержки неработающих пенсионеров, новое приложение к Программе по повышению благополучия работников, новая редакция положения по НПО, выплата полярных надбавок молодым специалистам с 1 дня работы, изменения в Ром и СКЛ); </a:t>
            </a:r>
            <a:endParaRPr lang="ru-RU" spc="-1" dirty="0">
              <a:latin typeface="Arial"/>
            </a:endParaRPr>
          </a:p>
          <a:p>
            <a:pPr marL="215987" indent="-215987"/>
            <a:r>
              <a:rPr lang="ru-RU" spc="-1" dirty="0">
                <a:solidFill>
                  <a:srgbClr val="000000"/>
                </a:solidFill>
              </a:rPr>
              <a:t>1 – правила внутреннего трудового распорядка  (приняты в новой редакции). </a:t>
            </a:r>
            <a:endParaRPr lang="ru-RU" spc="-1" dirty="0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П</a:t>
            </a:r>
            <a:r>
              <a:rPr lang="ru-RU" spc="-1" smtClean="0">
                <a:solidFill>
                  <a:srgbClr val="000000"/>
                </a:solidFill>
              </a:rPr>
              <a:t>ри </a:t>
            </a:r>
            <a:r>
              <a:rPr lang="ru-RU" spc="-1" dirty="0">
                <a:solidFill>
                  <a:srgbClr val="000000"/>
                </a:solidFill>
              </a:rPr>
              <a:t>обсуждении условий Коллективного договора главной задачей профсоюзной организации являлось не допустить снижения уровня социальных гарантий. </a:t>
            </a:r>
            <a:endParaRPr lang="ru-RU" spc="-1" dirty="0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97CFBF8-E2E7-4937-872E-BCB44A6985E7}" type="slidenum">
              <a:rPr lang="ru-RU" sz="1200" spc="-1">
                <a:solidFill>
                  <a:srgbClr val="000000"/>
                </a:solidFill>
              </a:rPr>
              <a:t>7</a:t>
            </a:fld>
            <a:endParaRPr lang="ru-RU" sz="1200" spc="-1"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2625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Все изменения и дополнения в коллективный договор обсуждались на заседаниях профсоюзного комитета. 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При несогласии направлялись мотивированные мнения, проводились дополнительные консультации в целях принятия оптимального решения.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За отчетный год состоялось 29 заседаний профсоюзного комитета. В рамках повестки рассмотрено  более 167 вопросов.  </a:t>
            </a:r>
            <a:endParaRPr lang="ru-RU" spc="-1">
              <a:latin typeface="Arial"/>
            </a:endParaRPr>
          </a:p>
          <a:p>
            <a:pPr marL="215987" indent="-215987"/>
            <a:endParaRPr lang="ru-RU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D649A758-1816-4003-8BAF-DEE6E119A505}" type="slidenum">
              <a:rPr lang="ru-RU" sz="1200" spc="-1">
                <a:solidFill>
                  <a:srgbClr val="000000"/>
                </a:solidFill>
              </a:rPr>
              <a:t>8</a:t>
            </a:fld>
            <a:endParaRPr lang="ru-RU" sz="1200" spc="-1"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463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79807" y="4777871"/>
            <a:ext cx="5437962" cy="390873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Безопасный труд является одним из компонентов достойного труда, достижение которого является стратегической задачей профсоюзной организации.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 </a:t>
            </a:r>
            <a:endParaRPr lang="ru-RU" spc="-1">
              <a:latin typeface="Arial"/>
            </a:endParaRPr>
          </a:p>
          <a:p>
            <a:pPr marL="215987" indent="-215987"/>
            <a:r>
              <a:rPr lang="ru-RU" spc="-1">
                <a:solidFill>
                  <a:srgbClr val="000000"/>
                </a:solidFill>
              </a:rPr>
              <a:t>Жизнь и здоровье работников является бесценным даром, а их сохранение приоритетной целью как работодателя, так и профсоюзной организации. </a:t>
            </a:r>
            <a:endParaRPr lang="ru-RU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/>
          </p:nvPr>
        </p:nvSpPr>
        <p:spPr>
          <a:xfrm>
            <a:off x="3850349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C964EF7-3C76-4F17-8487-41A7BA7176DC}" type="slidenum">
              <a:rPr lang="ru-RU" sz="1200" spc="-1">
                <a:solidFill>
                  <a:srgbClr val="000000"/>
                </a:solidFill>
              </a:rPr>
              <a:t>9</a:t>
            </a:fld>
            <a:endParaRPr lang="ru-RU" sz="1200" spc="-1">
              <a:latin typeface="Times New Roman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ftr"/>
          </p:nvPr>
        </p:nvSpPr>
        <p:spPr>
          <a:xfrm>
            <a:off x="0" y="9430074"/>
            <a:ext cx="2945501" cy="49739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ru-RU" sz="2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002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fld id="{02A3767B-9C82-477A-8472-B33952C8FFDF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t>13.04.2022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ОТДЕЛ ОРГАНИЗАЦИОННОЙ РАБОТЫ И КАДРОВ РПРАЭП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FE6F8DBD-3067-4368-8B66-103814DEE03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fld id="{355B3DFE-2D67-4A9B-A13C-3E0DAD848AB0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t>13.04.2022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ОТДЕЛ ОРГАНИЗАЦИОННОЙ РАБОТЫ И КАДРОВ РПРАЭП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E159A97E-2BFF-4608-B8EF-023E8F2ED99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2"/>
          <p:cNvPicPr/>
          <p:nvPr/>
        </p:nvPicPr>
        <p:blipFill>
          <a:blip r:embed="rId3"/>
          <a:stretch/>
        </p:blipFill>
        <p:spPr>
          <a:xfrm>
            <a:off x="360" y="0"/>
            <a:ext cx="9143640" cy="6859440"/>
          </a:xfrm>
          <a:prstGeom prst="rect">
            <a:avLst/>
          </a:prstGeom>
          <a:ln w="0">
            <a:noFill/>
          </a:ln>
        </p:spPr>
      </p:pic>
      <p:sp>
        <p:nvSpPr>
          <p:cNvPr id="89" name="Заголовок 1"/>
          <p:cNvSpPr/>
          <p:nvPr/>
        </p:nvSpPr>
        <p:spPr>
          <a:xfrm>
            <a:off x="408240" y="1803240"/>
            <a:ext cx="6198120" cy="23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200" b="1" strike="noStrike" spc="-1" dirty="0">
                <a:solidFill>
                  <a:srgbClr val="DEEBF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Итоги выполнения </a:t>
            </a:r>
            <a:r>
              <a:rPr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200" b="1" strike="noStrike" spc="-1" dirty="0">
                <a:solidFill>
                  <a:srgbClr val="DEEBF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Коллективного договора</a:t>
            </a:r>
            <a:r>
              <a:rPr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200" b="1" strike="noStrike" spc="-1" dirty="0">
                <a:solidFill>
                  <a:srgbClr val="DEEBF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за 2021 год</a:t>
            </a:r>
            <a:endParaRPr lang="ru-RU" sz="3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0" name="Подзаголовок 2"/>
          <p:cNvSpPr/>
          <p:nvPr/>
        </p:nvSpPr>
        <p:spPr>
          <a:xfrm>
            <a:off x="685800" y="4191120"/>
            <a:ext cx="5649480" cy="11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TextBox 10"/>
          <p:cNvSpPr/>
          <p:nvPr/>
        </p:nvSpPr>
        <p:spPr>
          <a:xfrm>
            <a:off x="7119360" y="4212720"/>
            <a:ext cx="1837800" cy="12219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050" b="1" strike="noStrike" spc="-1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РОССИЙСКИЙ ПРОФЕССИОНАЛЬНЫЙ СОЮЗ РАБОТНИКОВ АТОМНОЙ ЭНЕРГЕТИКИ И ПРОМЫШЛЕННОСТИ</a:t>
            </a:r>
            <a:endParaRPr lang="ru-RU" sz="105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lnSpc>
                <a:spcPct val="100000"/>
              </a:lnSpc>
              <a:buNone/>
            </a:pPr>
            <a:endParaRPr lang="ru-RU" sz="1050" b="0" strike="noStrike" spc="-1" dirty="0">
              <a:latin typeface="Arial"/>
            </a:endParaRPr>
          </a:p>
        </p:txBody>
      </p:sp>
      <p:sp>
        <p:nvSpPr>
          <p:cNvPr id="92" name="Прямоугольник 1"/>
          <p:cNvSpPr/>
          <p:nvPr/>
        </p:nvSpPr>
        <p:spPr>
          <a:xfrm>
            <a:off x="0" y="5932440"/>
            <a:ext cx="4571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4472C4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Докладчик: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4472C4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Председатель Д.О. </a:t>
            </a:r>
            <a:r>
              <a:rPr lang="ru-RU" sz="1800" b="0" strike="noStrike" spc="-1" dirty="0" err="1">
                <a:solidFill>
                  <a:srgbClr val="4472C4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Позолотин</a:t>
            </a:r>
            <a:r>
              <a:rPr lang="ru-RU" sz="1800" b="0" strike="noStrike" spc="-1" dirty="0">
                <a:solidFill>
                  <a:srgbClr val="4472C4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2"/>
          <p:cNvPicPr/>
          <p:nvPr/>
        </p:nvPicPr>
        <p:blipFill>
          <a:blip r:embed="rId3"/>
          <a:stretch/>
        </p:blipFill>
        <p:spPr>
          <a:xfrm>
            <a:off x="8280" y="-4206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13D79981-7784-4DC5-BAFE-42FEFEAD180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0" name="Прямоугольник 1"/>
          <p:cNvSpPr/>
          <p:nvPr/>
        </p:nvSpPr>
        <p:spPr>
          <a:xfrm>
            <a:off x="788040" y="1371620"/>
            <a:ext cx="7773254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1165320" algn="l"/>
              </a:tabLst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2021 году на Кольской АЭС не зарегистрировано ни одного несчастного случая!</a:t>
            </a:r>
            <a:endParaRPr lang="ru-RU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161" name="Рисунок 8"/>
          <p:cNvPicPr/>
          <p:nvPr/>
        </p:nvPicPr>
        <p:blipFill>
          <a:blip r:embed="rId4"/>
          <a:stretch/>
        </p:blipFill>
        <p:spPr>
          <a:xfrm>
            <a:off x="539640" y="3134520"/>
            <a:ext cx="4280760" cy="321048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17">
            <a:extLst>
              <a:ext uri="{FF2B5EF4-FFF2-40B4-BE49-F238E27FC236}">
                <a16:creationId xmlns="" xmlns:a16="http://schemas.microsoft.com/office/drawing/2014/main" id="{398F7A27-6062-4712-A7BD-8A03A28D7B9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F8F22F24-A6A5-4822-8F4F-CAE2A33974F7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ОХРАНА ТРУДА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2"/>
          <p:cNvPicPr/>
          <p:nvPr/>
        </p:nvPicPr>
        <p:blipFill>
          <a:blip r:embed="rId3"/>
          <a:stretch/>
        </p:blipFill>
        <p:spPr>
          <a:xfrm>
            <a:off x="8640" y="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F3A2BEA3-7E87-4312-8765-1DCC06465C0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64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66" name="Прямоугольник 1"/>
          <p:cNvSpPr/>
          <p:nvPr/>
        </p:nvSpPr>
        <p:spPr>
          <a:xfrm>
            <a:off x="618480" y="1166760"/>
            <a:ext cx="8094240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1165320" algn="l"/>
              </a:tabLst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2021 году на Кольской АЭС осуществляли общественный контроль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b="1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109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уполномоченных по охране труда из числа членов профсоюза. Прошли обучение в 2021 году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51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человек.</a:t>
            </a:r>
            <a:r>
              <a:rPr lang="ru-RU" sz="2200" b="0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</p:txBody>
      </p:sp>
      <p:pic>
        <p:nvPicPr>
          <p:cNvPr id="167" name="Рисунок 8"/>
          <p:cNvPicPr/>
          <p:nvPr/>
        </p:nvPicPr>
        <p:blipFill>
          <a:blip r:embed="rId5"/>
          <a:stretch/>
        </p:blipFill>
        <p:spPr>
          <a:xfrm>
            <a:off x="697814" y="3747600"/>
            <a:ext cx="2674080" cy="2674080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FCEA3F6-D6A4-40BE-A5A2-38590C991AED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ОХРАНА ТРУДА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2"/>
          <p:cNvPicPr/>
          <p:nvPr/>
        </p:nvPicPr>
        <p:blipFill>
          <a:blip r:embed="rId3"/>
          <a:stretch/>
        </p:blipFill>
        <p:spPr>
          <a:xfrm>
            <a:off x="0" y="432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776569B4-D0D0-4460-A987-17A02018BC6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70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72" name="Прямоугольник 1"/>
          <p:cNvSpPr/>
          <p:nvPr/>
        </p:nvSpPr>
        <p:spPr>
          <a:xfrm>
            <a:off x="492480" y="1074240"/>
            <a:ext cx="8355685" cy="4676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2E75B6"/>
                </a:solidFill>
                <a:latin typeface="Times New Roman"/>
                <a:ea typeface="Calibri"/>
              </a:rPr>
              <a:t> </a:t>
            </a:r>
            <a:r>
              <a:rPr lang="ru-RU" sz="2200" b="1" strike="noStrike" spc="-1" dirty="0">
                <a:solidFill>
                  <a:srgbClr val="2E75B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Реализованные мероприятия:</a:t>
            </a:r>
            <a:endParaRPr lang="ru-RU" sz="2200" b="1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360" indent="-171360" algn="just">
              <a:lnSpc>
                <a:spcPct val="115000"/>
              </a:lnSpc>
              <a:spcBef>
                <a:spcPts val="601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ПЦР тестирование на наличие возбудителя </a:t>
            </a:r>
            <a:r>
              <a:rPr lang="en-US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COVID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– 19 (на 31.12.2021 протестировано 315 человек);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360" indent="-171360" algn="just">
              <a:lnSpc>
                <a:spcPct val="115000"/>
              </a:lnSpc>
              <a:spcBef>
                <a:spcPts val="601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Лабораторное исследование крови на определение антител к коронавирусу (на 31.12.2021 протестировано 2925 человек);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360" indent="-171360" algn="just">
              <a:lnSpc>
                <a:spcPct val="115000"/>
              </a:lnSpc>
              <a:spcBef>
                <a:spcPts val="601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Закуплено 13 000 экспресс – систем на выявление </a:t>
            </a:r>
            <a:r>
              <a:rPr lang="en-US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COVID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– 19;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360" indent="-171360" algn="just">
              <a:lnSpc>
                <a:spcPct val="115000"/>
              </a:lnSpc>
              <a:spcBef>
                <a:spcPts val="601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Материальная помощь на компенсацию медицинских услуг; </a:t>
            </a:r>
            <a:r>
              <a:rPr lang="ru-RU" sz="2200" spc="-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marL="171360" indent="-171360" algn="just">
              <a:lnSpc>
                <a:spcPct val="115000"/>
              </a:lnSpc>
              <a:spcBef>
                <a:spcPts val="601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Закуплено в пользу ФГУЗ МСЧ №118 СИЗ, оборудования и расходных материалов на сумму </a:t>
            </a:r>
            <a:r>
              <a:rPr lang="ru-RU" sz="2200" b="0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13,2 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рублей;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360" indent="-171360" algn="just">
              <a:lnSpc>
                <a:spcPct val="115000"/>
              </a:lnSpc>
              <a:spcBef>
                <a:spcPts val="601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Закуплено лекарственных препаратов на сумму </a:t>
            </a:r>
            <a:r>
              <a:rPr lang="ru-RU" sz="2200" b="0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1,4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млн. рублей. 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26BBCD1-F207-46A8-88C0-75833B44A6D8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1800" b="0" strike="noStrike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COVID-19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2"/>
          <p:cNvPicPr/>
          <p:nvPr/>
        </p:nvPicPr>
        <p:blipFill>
          <a:blip r:embed="rId3"/>
          <a:stretch/>
        </p:blipFill>
        <p:spPr>
          <a:xfrm>
            <a:off x="-325" y="-436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11AB7A8B-1AFC-414C-8A83-DBD139B579F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75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3"/>
          <p:cNvSpPr/>
          <p:nvPr/>
        </p:nvSpPr>
        <p:spPr>
          <a:xfrm>
            <a:off x="367920" y="1124751"/>
            <a:ext cx="8489209" cy="29389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71360" indent="-171360" algn="just">
              <a:lnSpc>
                <a:spcPct val="115000"/>
              </a:lnSpc>
              <a:spcBef>
                <a:spcPts val="601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Минимальный размер начисленной заработной платы установлен не ниже </a:t>
            </a:r>
            <a:r>
              <a:rPr lang="ru-RU" sz="2200" b="0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1,5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прожиточного минимума трудоспособного населения в Мурманской области;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360" indent="-171360" algn="just">
              <a:lnSpc>
                <a:spcPct val="115000"/>
              </a:lnSpc>
              <a:spcBef>
                <a:spcPts val="601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Произведена индексация должностных окладов с 1 сентября в размере до </a:t>
            </a:r>
            <a:r>
              <a:rPr lang="ru-RU" sz="2200" b="0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5,2 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%;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360" indent="-171360" algn="just">
              <a:lnSpc>
                <a:spcPct val="115000"/>
              </a:lnSpc>
              <a:spcBef>
                <a:spcPts val="601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Доля выплат, носящих постоянный характер фактически составляет </a:t>
            </a:r>
            <a:r>
              <a:rPr lang="ru-RU" sz="2200" b="0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77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%.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8" name="Прямоугольник 4"/>
          <p:cNvSpPr/>
          <p:nvPr/>
        </p:nvSpPr>
        <p:spPr>
          <a:xfrm>
            <a:off x="595800" y="3458160"/>
            <a:ext cx="794700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79" name="Рисунок 10"/>
          <p:cNvPicPr/>
          <p:nvPr/>
        </p:nvPicPr>
        <p:blipFill>
          <a:blip r:embed="rId5"/>
          <a:stretch/>
        </p:blipFill>
        <p:spPr>
          <a:xfrm>
            <a:off x="595800" y="4071404"/>
            <a:ext cx="4552560" cy="2377440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BF42041-B78F-4F18-9391-6EFA2420E183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ОПЛАТА ТРУДА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77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640" y="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2F6C440D-A85B-4BFF-9952-2345D2D7A11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82" name="Рисунок 17"/>
          <p:cNvPicPr/>
          <p:nvPr/>
        </p:nvPicPr>
        <p:blipFill>
          <a:blip r:embed="rId5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4" name="Диаграмма 7"/>
          <p:cNvGraphicFramePr/>
          <p:nvPr>
            <p:extLst>
              <p:ext uri="{D42A27DB-BD31-4B8C-83A1-F6EECF244321}">
                <p14:modId xmlns:p14="http://schemas.microsoft.com/office/powerpoint/2010/main" val="2703106621"/>
              </p:ext>
            </p:extLst>
          </p:nvPr>
        </p:nvGraphicFramePr>
        <p:xfrm>
          <a:off x="735480" y="942840"/>
          <a:ext cx="77148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2B004A7B-01EA-4A7A-898A-9A8068930585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СОЦИАЛЬНАЯ ПОЛИТИКА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Рисунок 2"/>
          <p:cNvPicPr/>
          <p:nvPr/>
        </p:nvPicPr>
        <p:blipFill>
          <a:blip r:embed="rId3"/>
          <a:stretch/>
        </p:blipFill>
        <p:spPr>
          <a:xfrm>
            <a:off x="0" y="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FCE86F10-42C5-47B6-80B5-C05EC65D7EC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87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89" name="Прямоугольник 1"/>
          <p:cNvSpPr/>
          <p:nvPr/>
        </p:nvSpPr>
        <p:spPr>
          <a:xfrm>
            <a:off x="515160" y="1033690"/>
            <a:ext cx="7916760" cy="35849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Отдых в детском лагере «Мандарин» - 25 человек;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Спортивные сборы по направлению «Плавание» - 30 человек;</a:t>
            </a:r>
          </a:p>
          <a:p>
            <a:pPr marL="285840" indent="-28584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Спортивные сборы по направлению «Дзюдо» - 22 человека;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Отдых в детском лагере «Полярный круг» - 60 человек;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Отдых и организованная занятость на базе центров </a:t>
            </a:r>
            <a:r>
              <a:rPr lang="en-US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Hello, 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Лингвист, Семья, Диалог  –  более 100 человек;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Спортивные сборы по направлению «Хоккей» - 10 человек.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90" name="Рисунок 8"/>
          <p:cNvPicPr/>
          <p:nvPr/>
        </p:nvPicPr>
        <p:blipFill>
          <a:blip r:embed="rId5"/>
          <a:stretch/>
        </p:blipFill>
        <p:spPr>
          <a:xfrm>
            <a:off x="524520" y="4505695"/>
            <a:ext cx="2087640" cy="2087640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AEF5E38-9DE6-4097-915E-98F200F935A4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СОЦИАЛЬНАЯ ПОЛИТИКА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Рисунок 2"/>
          <p:cNvPicPr/>
          <p:nvPr/>
        </p:nvPicPr>
        <p:blipFill>
          <a:blip r:embed="rId3"/>
          <a:stretch/>
        </p:blipFill>
        <p:spPr>
          <a:xfrm>
            <a:off x="0" y="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F645226-F1F0-4ADE-A524-E9DC0042FBF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99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201" name="Прямоугольник 1"/>
          <p:cNvSpPr/>
          <p:nvPr/>
        </p:nvSpPr>
        <p:spPr>
          <a:xfrm>
            <a:off x="2286000" y="2551680"/>
            <a:ext cx="4571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Прямоугольник 3"/>
          <p:cNvSpPr/>
          <p:nvPr/>
        </p:nvSpPr>
        <p:spPr>
          <a:xfrm>
            <a:off x="555480" y="2159280"/>
            <a:ext cx="80244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E89ED5F-2E60-4820-A141-473F9310DF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67560" y="4465106"/>
            <a:ext cx="2176920" cy="1939220"/>
          </a:xfrm>
          <a:prstGeom prst="rect">
            <a:avLst/>
          </a:prstGeom>
          <a:ln w="0">
            <a:noFill/>
          </a:ln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F2894F91-0707-4B5E-882E-D7ECA3CF216C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СОЦИАЛЬНАЯ ПОЛИТИКА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F94F44D-3FCF-432E-B141-9FE8D9C022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0" y="984903"/>
            <a:ext cx="3398640" cy="22657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2D4856F-0D36-4687-981F-70B40D0FFF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89" y="984904"/>
            <a:ext cx="3398640" cy="22657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D61E394-990D-4F26-92CD-F19BD14B52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49" y="3998259"/>
            <a:ext cx="3280380" cy="24580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29CC420-C091-4091-A3F4-E937EFB28C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89" y="3429000"/>
            <a:ext cx="2018769" cy="30273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Рисунок 2"/>
          <p:cNvPicPr/>
          <p:nvPr/>
        </p:nvPicPr>
        <p:blipFill>
          <a:blip r:embed="rId3"/>
          <a:stretch/>
        </p:blipFill>
        <p:spPr>
          <a:xfrm>
            <a:off x="0" y="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F645226-F1F0-4ADE-A524-E9DC0042FBF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99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201" name="Прямоугольник 1"/>
          <p:cNvSpPr/>
          <p:nvPr/>
        </p:nvSpPr>
        <p:spPr>
          <a:xfrm>
            <a:off x="2286000" y="2551680"/>
            <a:ext cx="45716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Прямоугольник 3"/>
          <p:cNvSpPr/>
          <p:nvPr/>
        </p:nvSpPr>
        <p:spPr>
          <a:xfrm>
            <a:off x="555480" y="2159280"/>
            <a:ext cx="80244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03" name="Рисунок 4"/>
          <p:cNvSpPr/>
          <p:nvPr/>
        </p:nvSpPr>
        <p:spPr>
          <a:xfrm>
            <a:off x="3417247" y="1255972"/>
            <a:ext cx="2899440" cy="181512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5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8892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Рисунок 5"/>
          <p:cNvSpPr/>
          <p:nvPr/>
        </p:nvSpPr>
        <p:spPr>
          <a:xfrm>
            <a:off x="418140" y="1229760"/>
            <a:ext cx="2796120" cy="178776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6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8892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Рисунок 6"/>
          <p:cNvSpPr/>
          <p:nvPr/>
        </p:nvSpPr>
        <p:spPr>
          <a:xfrm>
            <a:off x="6660720" y="1226499"/>
            <a:ext cx="1982520" cy="264384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7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8892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Рисунок 7"/>
          <p:cNvSpPr/>
          <p:nvPr/>
        </p:nvSpPr>
        <p:spPr>
          <a:xfrm>
            <a:off x="5880960" y="4266000"/>
            <a:ext cx="2698920" cy="202140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8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8892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Рисунок 8"/>
          <p:cNvSpPr/>
          <p:nvPr/>
        </p:nvSpPr>
        <p:spPr>
          <a:xfrm>
            <a:off x="2841783" y="4207730"/>
            <a:ext cx="2670480" cy="200268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9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8892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E89ED5F-2E60-4820-A141-473F9310DF59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367560" y="4465106"/>
            <a:ext cx="2176920" cy="1939220"/>
          </a:xfrm>
          <a:prstGeom prst="rect">
            <a:avLst/>
          </a:prstGeom>
          <a:ln w="0">
            <a:noFill/>
          </a:ln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F2894F91-0707-4B5E-882E-D7ECA3CF216C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СОЦИАЛЬНАЯ ПОЛИТИКА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02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Рисунок 2"/>
          <p:cNvPicPr/>
          <p:nvPr/>
        </p:nvPicPr>
        <p:blipFill>
          <a:blip r:embed="rId3"/>
          <a:stretch/>
        </p:blipFill>
        <p:spPr>
          <a:xfrm>
            <a:off x="0" y="432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209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E879C635-11E8-43AB-9158-060BD0B221D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210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12" name="Таблица 1"/>
          <p:cNvGraphicFramePr/>
          <p:nvPr>
            <p:extLst>
              <p:ext uri="{D42A27DB-BD31-4B8C-83A1-F6EECF244321}">
                <p14:modId xmlns:p14="http://schemas.microsoft.com/office/powerpoint/2010/main" val="1039126802"/>
              </p:ext>
            </p:extLst>
          </p:nvPr>
        </p:nvGraphicFramePr>
        <p:xfrm>
          <a:off x="446717" y="984809"/>
          <a:ext cx="8097843" cy="5317236"/>
        </p:xfrm>
        <a:graphic>
          <a:graphicData uri="http://schemas.openxmlformats.org/drawingml/2006/table">
            <a:tbl>
              <a:tblPr/>
              <a:tblGrid>
                <a:gridCol w="6337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0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4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Поступления </a:t>
                      </a:r>
                      <a:endParaRPr lang="ru-RU" sz="2000" b="0" strike="noStrike" spc="-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 </a:t>
                      </a:r>
                      <a:endParaRPr lang="ru-RU" sz="20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рублей</a:t>
                      </a:r>
                      <a:endParaRPr lang="ru-RU" sz="20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Членские профсоюзные взносы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26051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Средства работодателя по кол. договору (соглашениям)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165169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Прибыль, от приносящей доходы деятельности</a:t>
                      </a:r>
                      <a:endParaRPr lang="ru-RU" sz="1400" b="0" strike="noStrike" spc="-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1009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Итого поступлений</a:t>
                      </a:r>
                      <a:endParaRPr lang="ru-RU" sz="20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192229</a:t>
                      </a:r>
                      <a:endParaRPr lang="ru-RU" sz="20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5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Расходы</a:t>
                      </a:r>
                      <a:endParaRPr lang="ru-RU" sz="2000" b="0" strike="noStrike" spc="-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</a:t>
                      </a: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</a:t>
                      </a:r>
                      <a:endParaRPr lang="ru-RU" sz="2000" b="0" strike="noStrike" spc="-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рублей</a:t>
                      </a:r>
                      <a:endParaRPr lang="ru-RU" sz="2000" b="0" strike="noStrike" spc="-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Культурно-массовые мероприятия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88086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Спортивная работа, спортивно-оздоровительные мероприятия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70016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Материальная помощь членам профсоюза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13497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Административно-хозяйственные и организационные расходы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19328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9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Премирование профсоюзного актива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2437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Отчисление от членских профсоюзных взносов в РП РАЭП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2735</a:t>
                      </a:r>
                      <a:endParaRPr lang="ru-RU" sz="1400" b="0" strike="noStrike" spc="-1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9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Итого расходов</a:t>
                      </a:r>
                      <a:endParaRPr lang="ru-RU" sz="2000" b="0" strike="noStrike" spc="-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196099</a:t>
                      </a:r>
                      <a:endParaRPr lang="ru-RU" sz="2000" b="0" strike="noStrike" spc="-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9960" marR="3996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AA76EF5-595B-4DC0-BE57-3A9FE80055D4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СОЦИАЛЬНАЯ ПОЛИТИКА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Рисунок 2"/>
          <p:cNvPicPr/>
          <p:nvPr/>
        </p:nvPicPr>
        <p:blipFill>
          <a:blip r:embed="rId3"/>
          <a:stretch/>
        </p:blipFill>
        <p:spPr>
          <a:xfrm>
            <a:off x="0" y="432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BA7B4133-6AFA-429A-8DEE-E025E66262C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215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217" name="Прямоугольник 3"/>
          <p:cNvSpPr/>
          <p:nvPr/>
        </p:nvSpPr>
        <p:spPr>
          <a:xfrm>
            <a:off x="715320" y="1482349"/>
            <a:ext cx="7927920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Обязательства, предусмотренные Коллективным договором Кольской АЭС, по итогам 2021 года признаны выполненными</a:t>
            </a:r>
            <a:r>
              <a:rPr lang="en-US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!</a:t>
            </a:r>
            <a:endParaRPr lang="ru-RU" sz="2200" b="1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18" name="Рисунок 10"/>
          <p:cNvPicPr/>
          <p:nvPr/>
        </p:nvPicPr>
        <p:blipFill>
          <a:blip r:embed="rId5"/>
          <a:stretch/>
        </p:blipFill>
        <p:spPr>
          <a:xfrm>
            <a:off x="735480" y="3569040"/>
            <a:ext cx="2664000" cy="2852280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6F4A19F-47F8-47EB-8D23-F4B7F775FC25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СОЦИАЛЬНАЯ ПОЛИТИКА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2"/>
          <p:cNvPicPr/>
          <p:nvPr/>
        </p:nvPicPr>
        <p:blipFill>
          <a:blip r:embed="rId3"/>
          <a:stretch/>
        </p:blipFill>
        <p:spPr>
          <a:xfrm>
            <a:off x="8640" y="468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24AED472-56E6-494F-8330-B5B2E2CD47C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95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97" name="Прямоугольник 1"/>
          <p:cNvSpPr/>
          <p:nvPr/>
        </p:nvSpPr>
        <p:spPr>
          <a:xfrm>
            <a:off x="340660" y="1056600"/>
            <a:ext cx="8480612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31.12.2021 года в Первичной общественной профсоюзной организации работников Кольской АЭС состояло на учете</a:t>
            </a:r>
            <a:r>
              <a:rPr lang="ru-RU" sz="220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63%</a:t>
            </a:r>
            <a:r>
              <a:rPr lang="ru-RU" sz="220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числа работающих в филиале АО «Концерн Росэнергоатом» «Кольская атомная станция».</a:t>
            </a:r>
          </a:p>
        </p:txBody>
      </p:sp>
      <p:sp>
        <p:nvSpPr>
          <p:cNvPr id="98" name="Прямоугольник 16"/>
          <p:cNvSpPr/>
          <p:nvPr/>
        </p:nvSpPr>
        <p:spPr>
          <a:xfrm>
            <a:off x="4568040" y="3103200"/>
            <a:ext cx="4019400" cy="17836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2021 год:</a:t>
            </a: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принято </a:t>
            </a:r>
            <a:r>
              <a:rPr lang="ru-RU" sz="2200" b="0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74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человека;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выбыло </a:t>
            </a:r>
            <a:r>
              <a:rPr lang="ru-RU" sz="2200" b="0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66 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человек;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 них по собственному желанию </a:t>
            </a:r>
            <a:r>
              <a:rPr lang="ru-RU" sz="2200" b="0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14 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человек.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9" name="Рисунок 18"/>
          <p:cNvPicPr/>
          <p:nvPr/>
        </p:nvPicPr>
        <p:blipFill>
          <a:blip r:embed="rId5"/>
          <a:stretch/>
        </p:blipFill>
        <p:spPr>
          <a:xfrm>
            <a:off x="908640" y="2956320"/>
            <a:ext cx="3236040" cy="2588760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1BD8224-41DE-485E-8F28-F9BC5891E0ED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0" strike="noStrike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ОБЩИЕ СВЕДЕНИЯ 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1"/>
          <p:cNvPicPr/>
          <p:nvPr/>
        </p:nvPicPr>
        <p:blipFill>
          <a:blip r:embed="rId3"/>
          <a:stretch/>
        </p:blipFill>
        <p:spPr>
          <a:xfrm>
            <a:off x="0" y="3600"/>
            <a:ext cx="9136080" cy="6854040"/>
          </a:xfrm>
          <a:prstGeom prst="rect">
            <a:avLst/>
          </a:prstGeom>
          <a:ln w="0">
            <a:noFill/>
          </a:ln>
        </p:spPr>
      </p:pic>
      <p:sp>
        <p:nvSpPr>
          <p:cNvPr id="220" name="Заголовок 1"/>
          <p:cNvSpPr/>
          <p:nvPr/>
        </p:nvSpPr>
        <p:spPr>
          <a:xfrm>
            <a:off x="2950200" y="2921040"/>
            <a:ext cx="5883480" cy="215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400" b="0" strike="noStrike" spc="-1" dirty="0">
                <a:solidFill>
                  <a:srgbClr val="3B383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РОССИЙСКИЙ ПРОФЕССИОНАЛЬНЫЙ СОЮЗ </a:t>
            </a:r>
            <a:endParaRPr lang="ru-RU" sz="14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lnSpc>
                <a:spcPct val="90000"/>
              </a:lnSpc>
              <a:buNone/>
            </a:pPr>
            <a:endParaRPr lang="ru-RU" sz="14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1400" b="0" strike="noStrike" spc="-1" dirty="0">
                <a:solidFill>
                  <a:srgbClr val="3B383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РАБОТНИКОВ АТОМНОЙ ЭНЕРГЕТИКИ И ПРОМЫШЛЕННОСТИ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Arial"/>
            </a:endParaRPr>
          </a:p>
        </p:txBody>
      </p:sp>
      <p:sp>
        <p:nvSpPr>
          <p:cNvPr id="221" name="Подзаголовок 2"/>
          <p:cNvSpPr/>
          <p:nvPr/>
        </p:nvSpPr>
        <p:spPr>
          <a:xfrm>
            <a:off x="87120" y="4191120"/>
            <a:ext cx="2013480" cy="11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2"/>
          <p:cNvPicPr/>
          <p:nvPr/>
        </p:nvPicPr>
        <p:blipFill>
          <a:blip r:embed="rId3"/>
          <a:stretch/>
        </p:blipFill>
        <p:spPr>
          <a:xfrm>
            <a:off x="8640" y="9924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9EBD4D78-003B-488B-9014-9D4D48E4B7E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02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03" name="Заголовок 1"/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0" strike="noStrike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ОБЩИЕ СВЕДЕНИЯ 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5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1" y="2337425"/>
            <a:ext cx="685158" cy="1027738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4" y="3472444"/>
            <a:ext cx="691375" cy="978361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8" y="3201219"/>
            <a:ext cx="691375" cy="978361"/>
          </a:xfrm>
          <a:prstGeom prst="rect">
            <a:avLst/>
          </a:prstGeom>
          <a:ln w="0">
            <a:noFill/>
          </a:ln>
        </p:spPr>
      </p:pic>
      <p:sp>
        <p:nvSpPr>
          <p:cNvPr id="108" name="Прямоугольник 18"/>
          <p:cNvSpPr/>
          <p:nvPr/>
        </p:nvSpPr>
        <p:spPr>
          <a:xfrm>
            <a:off x="1128060" y="1150744"/>
            <a:ext cx="32922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001DD6"/>
                </a:solidFill>
                <a:latin typeface="Times New Roman"/>
              </a:rPr>
              <a:t> </a:t>
            </a:r>
            <a:r>
              <a:rPr lang="ru-RU" sz="16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Позолотин</a:t>
            </a: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Дмитрий Олегович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председатель 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9" name="Прямоугольник 19"/>
          <p:cNvSpPr/>
          <p:nvPr/>
        </p:nvSpPr>
        <p:spPr>
          <a:xfrm>
            <a:off x="1130935" y="2240630"/>
            <a:ext cx="3190709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001DD6"/>
                </a:solidFill>
                <a:latin typeface="Times New Roman"/>
              </a:rPr>
              <a:t> </a:t>
            </a: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Рыжов Антон Владимирович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начальник участка ЭЦ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0" name="Прямоугольник 20"/>
          <p:cNvSpPr/>
          <p:nvPr/>
        </p:nvSpPr>
        <p:spPr>
          <a:xfrm>
            <a:off x="1120440" y="3377241"/>
            <a:ext cx="30549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001DD6"/>
                </a:solidFill>
                <a:latin typeface="Times New Roman"/>
              </a:rPr>
              <a:t> </a:t>
            </a: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Майоров Сергей Викторович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инженер ХЦ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1" name="Прямоугольник 21"/>
          <p:cNvSpPr/>
          <p:nvPr/>
        </p:nvSpPr>
        <p:spPr>
          <a:xfrm>
            <a:off x="1203200" y="4486496"/>
            <a:ext cx="30549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Серебренников Дмитрий Сергеевич 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начальник участка ЦЦР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2" name="Прямоугольник 22"/>
          <p:cNvSpPr/>
          <p:nvPr/>
        </p:nvSpPr>
        <p:spPr>
          <a:xfrm>
            <a:off x="5681333" y="1024740"/>
            <a:ext cx="32922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Большакова Елена Сергеевна 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инженер – технолог ОППР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3" name="Прямоугольник 23"/>
          <p:cNvSpPr/>
          <p:nvPr/>
        </p:nvSpPr>
        <p:spPr>
          <a:xfrm>
            <a:off x="5717950" y="2025395"/>
            <a:ext cx="32922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Соколов Тимофей Александрович 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начальник смены РЦ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5" name="Заголовок 1"/>
          <p:cNvSpPr/>
          <p:nvPr/>
        </p:nvSpPr>
        <p:spPr>
          <a:xfrm>
            <a:off x="367560" y="782345"/>
            <a:ext cx="5798160" cy="498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006EBE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ПРОФСОЮЗНЫЙ  КОМИТЕТ</a:t>
            </a:r>
            <a:endParaRPr lang="ru-RU" sz="20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6" name="Прямоугольник 29"/>
          <p:cNvSpPr/>
          <p:nvPr/>
        </p:nvSpPr>
        <p:spPr>
          <a:xfrm>
            <a:off x="1198809" y="5458495"/>
            <a:ext cx="30549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Федорова Елена Львовна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инженер ЦОС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17" name="Рисунок 30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464899" y="5548567"/>
            <a:ext cx="679320" cy="874800"/>
          </a:xfrm>
          <a:prstGeom prst="rect">
            <a:avLst/>
          </a:prstGeom>
          <a:ln w="0">
            <a:noFill/>
          </a:ln>
        </p:spPr>
      </p:pic>
      <p:sp>
        <p:nvSpPr>
          <p:cNvPr id="118" name="Прямоугольник 32"/>
          <p:cNvSpPr/>
          <p:nvPr/>
        </p:nvSpPr>
        <p:spPr>
          <a:xfrm>
            <a:off x="5735880" y="3108755"/>
            <a:ext cx="32922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 dirty="0" err="1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Дюжилов</a:t>
            </a: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Антон Сергеевич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ВИУТ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9" name="Прямоугольник 33"/>
          <p:cNvSpPr/>
          <p:nvPr/>
        </p:nvSpPr>
        <p:spPr>
          <a:xfrm>
            <a:off x="5711691" y="4173031"/>
            <a:ext cx="312751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Анисимов Андрей Владимирович 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начальник УЗ</a:t>
            </a:r>
            <a:endParaRPr lang="ru-RU" sz="16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22" name="Рисунок 11">
            <a:extLst>
              <a:ext uri="{FF2B5EF4-FFF2-40B4-BE49-F238E27FC236}">
                <a16:creationId xmlns="" xmlns:a16="http://schemas.microsoft.com/office/drawing/2014/main" id="{2C4F8B21-FB68-409F-A7A4-5228787DF1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62" y="1103841"/>
            <a:ext cx="690885" cy="920499"/>
          </a:xfrm>
          <a:prstGeom prst="rect">
            <a:avLst/>
          </a:prstGeom>
          <a:ln w="0">
            <a:noFill/>
          </a:ln>
        </p:spPr>
      </p:pic>
      <p:pic>
        <p:nvPicPr>
          <p:cNvPr id="23" name="Рисунок 11">
            <a:extLst>
              <a:ext uri="{FF2B5EF4-FFF2-40B4-BE49-F238E27FC236}">
                <a16:creationId xmlns="" xmlns:a16="http://schemas.microsoft.com/office/drawing/2014/main" id="{55AD32C6-C63F-4FAD-A7DC-50B87445CC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69" y="2114119"/>
            <a:ext cx="682623" cy="970426"/>
          </a:xfrm>
          <a:prstGeom prst="rect">
            <a:avLst/>
          </a:prstGeom>
          <a:ln w="0">
            <a:noFill/>
          </a:ln>
        </p:spPr>
      </p:pic>
      <p:pic>
        <p:nvPicPr>
          <p:cNvPr id="24" name="Рисунок 11">
            <a:extLst>
              <a:ext uri="{FF2B5EF4-FFF2-40B4-BE49-F238E27FC236}">
                <a16:creationId xmlns="" xmlns:a16="http://schemas.microsoft.com/office/drawing/2014/main" id="{978D53AB-D27F-456C-BBA6-25FA768388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8" y="4272055"/>
            <a:ext cx="693529" cy="921094"/>
          </a:xfrm>
          <a:prstGeom prst="rect">
            <a:avLst/>
          </a:prstGeom>
          <a:ln w="0">
            <a:noFill/>
          </a:ln>
        </p:spPr>
      </p:pic>
      <p:pic>
        <p:nvPicPr>
          <p:cNvPr id="25" name="Рисунок 10">
            <a:extLst>
              <a:ext uri="{FF2B5EF4-FFF2-40B4-BE49-F238E27FC236}">
                <a16:creationId xmlns="" xmlns:a16="http://schemas.microsoft.com/office/drawing/2014/main" id="{D3570632-B2EB-4EBF-AFE1-4A57A3DD26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6" y="4555177"/>
            <a:ext cx="677489" cy="903318"/>
          </a:xfrm>
          <a:prstGeom prst="rect">
            <a:avLst/>
          </a:prstGeom>
          <a:ln w="0">
            <a:noFill/>
          </a:ln>
        </p:spPr>
      </p:pic>
      <p:pic>
        <p:nvPicPr>
          <p:cNvPr id="26" name="Рисунок 7">
            <a:extLst>
              <a:ext uri="{FF2B5EF4-FFF2-40B4-BE49-F238E27FC236}">
                <a16:creationId xmlns="" xmlns:a16="http://schemas.microsoft.com/office/drawing/2014/main" id="{F7BD3737-4E73-4DBE-B99B-8000CDD619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0" y="1251179"/>
            <a:ext cx="691375" cy="978937"/>
          </a:xfrm>
          <a:prstGeom prst="rect">
            <a:avLst/>
          </a:prstGeom>
          <a:ln w="0">
            <a:noFill/>
          </a:ln>
        </p:spPr>
      </p:pic>
      <p:pic>
        <p:nvPicPr>
          <p:cNvPr id="27" name="Рисунок 11">
            <a:extLst>
              <a:ext uri="{FF2B5EF4-FFF2-40B4-BE49-F238E27FC236}">
                <a16:creationId xmlns="" xmlns:a16="http://schemas.microsoft.com/office/drawing/2014/main" id="{BF67E571-6380-413B-960B-4B255ADA37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70" y="5322494"/>
            <a:ext cx="708809" cy="922128"/>
          </a:xfrm>
          <a:prstGeom prst="rect">
            <a:avLst/>
          </a:prstGeom>
          <a:ln w="0">
            <a:noFill/>
          </a:ln>
        </p:spPr>
      </p:pic>
      <p:sp>
        <p:nvSpPr>
          <p:cNvPr id="28" name="Прямоугольник 32">
            <a:extLst>
              <a:ext uri="{FF2B5EF4-FFF2-40B4-BE49-F238E27FC236}">
                <a16:creationId xmlns="" xmlns:a16="http://schemas.microsoft.com/office/drawing/2014/main" id="{9058B77E-DC55-436F-8B60-04EB0CB816D6}"/>
              </a:ext>
            </a:extLst>
          </p:cNvPr>
          <p:cNvSpPr/>
          <p:nvPr/>
        </p:nvSpPr>
        <p:spPr>
          <a:xfrm>
            <a:off x="5729080" y="5228346"/>
            <a:ext cx="32922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1" spc="-1" dirty="0" err="1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Ченгаев</a:t>
            </a:r>
            <a:r>
              <a:rPr lang="ru-RU" sz="1600" b="1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Максим Николаевич </a:t>
            </a:r>
            <a:endParaRPr lang="ru-RU" sz="1600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начальник ОСР </a:t>
            </a:r>
            <a:endParaRPr lang="ru-RU" sz="1600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2"/>
          <p:cNvPicPr/>
          <p:nvPr/>
        </p:nvPicPr>
        <p:blipFill>
          <a:blip r:embed="rId3"/>
          <a:stretch/>
        </p:blipFill>
        <p:spPr>
          <a:xfrm>
            <a:off x="8280" y="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B24BFFEB-51E4-4DBA-8983-378189320E7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22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24" name="Прямоугольник 7"/>
          <p:cNvSpPr/>
          <p:nvPr/>
        </p:nvSpPr>
        <p:spPr>
          <a:xfrm>
            <a:off x="618480" y="1334160"/>
            <a:ext cx="814680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1165320" algn="l"/>
              </a:tabLst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Работает</a:t>
            </a:r>
            <a:r>
              <a:rPr lang="ru-RU" sz="22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 (пять) </a:t>
            </a: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комиссий:</a:t>
            </a:r>
            <a:endParaRPr lang="ru-RU" sz="22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  <a:buNone/>
              <a:tabLst>
                <a:tab pos="1165320" algn="l"/>
              </a:tabLst>
            </a:pPr>
            <a:endParaRPr lang="ru-RU" sz="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культурно-массовой работе </a:t>
            </a:r>
            <a:r>
              <a:rPr lang="ru-RU" sz="2200" b="0" i="1" strike="noStrike" spc="-1" dirty="0">
                <a:solidFill>
                  <a:srgbClr val="5B9BD5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(председатель Большакова Е.С.)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спортивно-массовой работе </a:t>
            </a:r>
            <a:r>
              <a:rPr lang="ru-RU" sz="2200" b="0" i="1" strike="noStrike" spc="-1" dirty="0">
                <a:solidFill>
                  <a:srgbClr val="5B9BD5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(председатель </a:t>
            </a:r>
            <a:r>
              <a:rPr lang="ru-RU" sz="2200" b="0" i="1" strike="noStrike" spc="-1" dirty="0" err="1">
                <a:solidFill>
                  <a:srgbClr val="5B9BD5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Ченгаев</a:t>
            </a:r>
            <a:r>
              <a:rPr lang="ru-RU" sz="2200" b="0" i="1" strike="noStrike" spc="-1" dirty="0">
                <a:solidFill>
                  <a:srgbClr val="5B9BD5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М.Н.)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работе с молодежью </a:t>
            </a:r>
            <a:r>
              <a:rPr lang="ru-RU" sz="2200" b="0" i="1" strike="noStrike" spc="-1" dirty="0">
                <a:solidFill>
                  <a:srgbClr val="5B9BD5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(председатель </a:t>
            </a:r>
            <a:r>
              <a:rPr lang="ru-RU" sz="2200" b="0" i="1" strike="noStrike" spc="-1" dirty="0" err="1">
                <a:solidFill>
                  <a:srgbClr val="5B9BD5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Дюжилов</a:t>
            </a:r>
            <a:r>
              <a:rPr lang="ru-RU" sz="2200" b="0" i="1" strike="noStrike" spc="-1" dirty="0">
                <a:solidFill>
                  <a:srgbClr val="5B9BD5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А.С.)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охране труда </a:t>
            </a:r>
            <a:r>
              <a:rPr lang="ru-RU" sz="2200" b="0" i="1" strike="noStrike" spc="-1" dirty="0">
                <a:solidFill>
                  <a:srgbClr val="5B9BD5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(председатель Майоров С.В.)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информационной работе </a:t>
            </a:r>
            <a:r>
              <a:rPr lang="ru-RU" sz="2200" b="0" i="1" strike="noStrike" spc="-1" dirty="0">
                <a:solidFill>
                  <a:srgbClr val="5B9BD5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(председатель Рыжов А.В.)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25" name="Рисунок 8"/>
          <p:cNvPicPr/>
          <p:nvPr/>
        </p:nvPicPr>
        <p:blipFill>
          <a:blip r:embed="rId5"/>
          <a:stretch/>
        </p:blipFill>
        <p:spPr>
          <a:xfrm>
            <a:off x="679320" y="3855600"/>
            <a:ext cx="3888000" cy="2565720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53C6BEC-C1A7-4F7F-82FF-74C1F36301BA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0" strike="noStrike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ОБЩИЕ СВЕДЕНИЯ 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2"/>
          <p:cNvPicPr/>
          <p:nvPr/>
        </p:nvPicPr>
        <p:blipFill>
          <a:blip r:embed="rId3"/>
          <a:stretch/>
        </p:blipFill>
        <p:spPr>
          <a:xfrm>
            <a:off x="8640" y="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314463DE-7A34-4C3A-96EA-85EFA3C87B6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28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30" name="Прямоугольник 7"/>
          <p:cNvSpPr/>
          <p:nvPr/>
        </p:nvSpPr>
        <p:spPr>
          <a:xfrm>
            <a:off x="618480" y="1553400"/>
            <a:ext cx="8064360" cy="19067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1165320" algn="l"/>
              </a:tabLst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целях информирования используются:</a:t>
            </a:r>
            <a:endParaRPr lang="ru-RU" sz="22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  <a:buNone/>
              <a:tabLst>
                <a:tab pos="1165320" algn="l"/>
              </a:tabLst>
            </a:pPr>
            <a:endParaRPr lang="ru-RU" sz="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информационный портал Кольской АЭС;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сайт в сети Интернет;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социальная сеть «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ВКонтакте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газета «Энергия плюс».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31" name="Рисунок 8"/>
          <p:cNvPicPr/>
          <p:nvPr/>
        </p:nvPicPr>
        <p:blipFill>
          <a:blip r:embed="rId5"/>
          <a:stretch/>
        </p:blipFill>
        <p:spPr>
          <a:xfrm>
            <a:off x="4866840" y="3545280"/>
            <a:ext cx="3816000" cy="2714040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B177448-5E6A-4150-B26E-8172861CF335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0" strike="noStrike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ОБЩИЕ СВЕДЕНИЯ 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2"/>
          <p:cNvPicPr/>
          <p:nvPr/>
        </p:nvPicPr>
        <p:blipFill>
          <a:blip r:embed="rId3"/>
          <a:stretch/>
        </p:blipFill>
        <p:spPr>
          <a:xfrm>
            <a:off x="8280" y="8965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B37F241E-C95E-4A67-B06A-2A84DFD3D01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34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36" name="Прямоугольник 1"/>
          <p:cNvSpPr/>
          <p:nvPr/>
        </p:nvSpPr>
        <p:spPr>
          <a:xfrm>
            <a:off x="537882" y="1536570"/>
            <a:ext cx="7830678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1165320" algn="l"/>
              </a:tabLst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Главная задача профсоюзной организации</a:t>
            </a:r>
            <a:r>
              <a:rPr lang="ru-RU" sz="2200" i="1" spc="-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- </a:t>
            </a:r>
            <a:r>
              <a:rPr lang="ru-RU" sz="2200" spc="-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ащита профессиональных, трудовых, социально-экономических прав и законных интересов членов профсоюза</a:t>
            </a:r>
            <a:r>
              <a:rPr lang="ru-RU" sz="2200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!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37" name="Рисунок 8"/>
          <p:cNvPicPr/>
          <p:nvPr/>
        </p:nvPicPr>
        <p:blipFill>
          <a:blip r:embed="rId5"/>
          <a:stretch/>
        </p:blipFill>
        <p:spPr>
          <a:xfrm>
            <a:off x="6278760" y="3184920"/>
            <a:ext cx="2232000" cy="3135240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0649D74-0454-4CB8-B0B9-EBF538CB13C5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СОЦИАЛЬНОЕ ПАРТНЕРСТВО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2"/>
          <p:cNvPicPr/>
          <p:nvPr/>
        </p:nvPicPr>
        <p:blipFill>
          <a:blip r:embed="rId3"/>
          <a:stretch/>
        </p:blipFill>
        <p:spPr>
          <a:xfrm>
            <a:off x="8280" y="1296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1A168048-C38F-4A18-886C-2E77B7D6723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40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42" name="Прямоугольник 1"/>
          <p:cNvSpPr/>
          <p:nvPr/>
        </p:nvSpPr>
        <p:spPr>
          <a:xfrm>
            <a:off x="618480" y="1186920"/>
            <a:ext cx="783936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1165320" algn="l"/>
              </a:tabLst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2021 году было принято </a:t>
            </a:r>
            <a:r>
              <a:rPr lang="ru-RU" sz="2200" b="1" strike="noStrike" spc="-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19</a:t>
            </a: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(девятнадцать) совместных решений с изменениями и дополнениями Коллективного договора Кольской АЭС, в том числе:</a:t>
            </a:r>
            <a:endParaRPr lang="ru-RU" sz="22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оплата труда - 5;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части переданных ПОПО помещений - 1;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охрана труда - 5;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социальная политика - 7;</a:t>
            </a:r>
            <a:endParaRPr lang="en-US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ПВТР – 1.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43" name="Рисунок 8"/>
          <p:cNvPicPr/>
          <p:nvPr/>
        </p:nvPicPr>
        <p:blipFill>
          <a:blip r:embed="rId5"/>
          <a:stretch/>
        </p:blipFill>
        <p:spPr>
          <a:xfrm>
            <a:off x="735480" y="4422960"/>
            <a:ext cx="2182680" cy="2180880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291D6C6-D4CB-4D27-86AF-E4BD2F0FB064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СОЦИАЛЬНОЕ ПАРТНЕРСТВО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2"/>
          <p:cNvPicPr/>
          <p:nvPr/>
        </p:nvPicPr>
        <p:blipFill>
          <a:blip r:embed="rId3"/>
          <a:stretch/>
        </p:blipFill>
        <p:spPr>
          <a:xfrm>
            <a:off x="8640" y="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1AECB4E1-973A-4372-BC7D-5E82164DAB9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46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48" name="Прямоугольник 1"/>
          <p:cNvSpPr/>
          <p:nvPr/>
        </p:nvSpPr>
        <p:spPr>
          <a:xfrm>
            <a:off x="591805" y="1191240"/>
            <a:ext cx="7986240" cy="19067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1165320" algn="l"/>
              </a:tabLst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2021 году профсоюзным комитетом:</a:t>
            </a:r>
            <a:endParaRPr lang="en-US" sz="2200" b="1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  <a:buNone/>
              <a:tabLst>
                <a:tab pos="1165320" algn="l"/>
              </a:tabLst>
            </a:pPr>
            <a:endParaRPr lang="ru-RU" sz="800" b="0" strike="noStrike" spc="-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проведено </a:t>
            </a:r>
            <a:r>
              <a:rPr lang="ru-RU" sz="2200" b="1" u="sng" strike="noStrike" spc="-1" dirty="0">
                <a:solidFill>
                  <a:srgbClr val="FF0000"/>
                </a:solidFill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29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заседаний;</a:t>
            </a:r>
            <a:endParaRPr lang="ru-RU" sz="2200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840" indent="-285840"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"/>
              <a:tabLst>
                <a:tab pos="116532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рассмотрено </a:t>
            </a:r>
            <a:r>
              <a:rPr lang="ru-RU" sz="2200" b="1" u="sng" strike="noStrike" spc="-1" dirty="0">
                <a:solidFill>
                  <a:srgbClr val="FF0000"/>
                </a:solidFill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167</a:t>
            </a:r>
            <a:r>
              <a:rPr lang="ru-RU" sz="22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вопросов, в том числе по контролю за выполнением обязательств по выполнению коллективного договора.</a:t>
            </a:r>
            <a:endParaRPr lang="ru-RU" sz="2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49" name="Рисунок 8"/>
          <p:cNvPicPr/>
          <p:nvPr/>
        </p:nvPicPr>
        <p:blipFill>
          <a:blip r:embed="rId5"/>
          <a:stretch/>
        </p:blipFill>
        <p:spPr>
          <a:xfrm>
            <a:off x="582840" y="3951720"/>
            <a:ext cx="3168000" cy="2560320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3FFDCA1-47A0-430B-B064-0A46CA7C54AD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СОЦИАЛЬНОЕ ПАРТНЕРСТВО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2"/>
          <p:cNvPicPr/>
          <p:nvPr/>
        </p:nvPicPr>
        <p:blipFill>
          <a:blip r:embed="rId3"/>
          <a:stretch/>
        </p:blipFill>
        <p:spPr>
          <a:xfrm>
            <a:off x="8280" y="0"/>
            <a:ext cx="9135360" cy="6853320"/>
          </a:xfrm>
          <a:prstGeom prst="rect">
            <a:avLst/>
          </a:prstGeom>
          <a:ln w="0">
            <a:noFill/>
          </a:ln>
        </p:spPr>
      </p:pic>
      <p:sp>
        <p:nvSpPr>
          <p:cNvPr id="151" name="PlaceHolder 1"/>
          <p:cNvSpPr>
            <a:spLocks noGrp="1"/>
          </p:cNvSpPr>
          <p:nvPr>
            <p:ph type="sldNum"/>
          </p:nvPr>
        </p:nvSpPr>
        <p:spPr>
          <a:xfrm>
            <a:off x="8643240" y="6421680"/>
            <a:ext cx="492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E7F34584-EF8F-4C7F-A182-B85549616E1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52" name="Рисунок 17"/>
          <p:cNvPicPr/>
          <p:nvPr/>
        </p:nvPicPr>
        <p:blipFill>
          <a:blip r:embed="rId4"/>
          <a:stretch/>
        </p:blipFill>
        <p:spPr>
          <a:xfrm>
            <a:off x="117000" y="101160"/>
            <a:ext cx="501120" cy="475200"/>
          </a:xfrm>
          <a:prstGeom prst="rect">
            <a:avLst/>
          </a:prstGeom>
          <a:ln w="0">
            <a:noFill/>
          </a:ln>
        </p:spPr>
      </p:pic>
      <p:sp>
        <p:nvSpPr>
          <p:cNvPr id="154" name="Прямоугольник 1"/>
          <p:cNvSpPr/>
          <p:nvPr/>
        </p:nvSpPr>
        <p:spPr>
          <a:xfrm>
            <a:off x="527040" y="1360800"/>
            <a:ext cx="825048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1165320" algn="l"/>
              </a:tabLst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Обеспечение безопасности, сохранение жизни и здоровья работников является основной, приоритетной задачей!</a:t>
            </a:r>
          </a:p>
        </p:txBody>
      </p:sp>
      <p:pic>
        <p:nvPicPr>
          <p:cNvPr id="155" name="Рисунок 8"/>
          <p:cNvPicPr/>
          <p:nvPr/>
        </p:nvPicPr>
        <p:blipFill>
          <a:blip r:embed="rId5"/>
          <a:stretch/>
        </p:blipFill>
        <p:spPr>
          <a:xfrm>
            <a:off x="527040" y="2624887"/>
            <a:ext cx="3312000" cy="3763800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4FCDDD-D823-49BB-AE73-218B49A0135B}"/>
              </a:ext>
            </a:extLst>
          </p:cNvPr>
          <p:cNvSpPr/>
          <p:nvPr/>
        </p:nvSpPr>
        <p:spPr>
          <a:xfrm>
            <a:off x="788040" y="194760"/>
            <a:ext cx="64242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ru-RU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ОХРАНА ТРУДА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6614</TotalTime>
  <Words>2141</Words>
  <Application>Microsoft Office PowerPoint</Application>
  <PresentationFormat>Экран (4:3)</PresentationFormat>
  <Paragraphs>264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DejaVu Sans</vt:lpstr>
      <vt:lpstr>PT Astra Serif</vt:lpstr>
      <vt:lpstr>StarSymbol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Цупко</dc:creator>
  <dc:description/>
  <cp:lastModifiedBy>Позолотин Дмитрий Олегович</cp:lastModifiedBy>
  <cp:revision>322</cp:revision>
  <cp:lastPrinted>2022-04-11T13:08:11Z</cp:lastPrinted>
  <dcterms:created xsi:type="dcterms:W3CDTF">2014-03-18T12:45:06Z</dcterms:created>
  <dcterms:modified xsi:type="dcterms:W3CDTF">2022-04-13T11:03:51Z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20</vt:i4>
  </property>
  <property fmtid="{D5CDD505-2E9C-101B-9397-08002B2CF9AE}" pid="3" name="PresentationFormat">
    <vt:lpwstr>Экран (4:3)</vt:lpwstr>
  </property>
  <property fmtid="{D5CDD505-2E9C-101B-9397-08002B2CF9AE}" pid="4" name="Slides">
    <vt:i4>20</vt:i4>
  </property>
</Properties>
</file>